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6" r:id="rId2"/>
    <p:sldId id="458" r:id="rId3"/>
    <p:sldId id="459" r:id="rId4"/>
    <p:sldId id="460" r:id="rId5"/>
    <p:sldId id="497" r:id="rId6"/>
    <p:sldId id="462" r:id="rId7"/>
    <p:sldId id="390" r:id="rId8"/>
    <p:sldId id="465" r:id="rId9"/>
    <p:sldId id="498" r:id="rId10"/>
    <p:sldId id="499" r:id="rId11"/>
    <p:sldId id="500" r:id="rId12"/>
    <p:sldId id="501" r:id="rId13"/>
    <p:sldId id="502" r:id="rId14"/>
    <p:sldId id="469" r:id="rId15"/>
    <p:sldId id="466" r:id="rId16"/>
    <p:sldId id="478" r:id="rId17"/>
    <p:sldId id="468" r:id="rId18"/>
    <p:sldId id="479" r:id="rId19"/>
    <p:sldId id="480" r:id="rId20"/>
    <p:sldId id="481" r:id="rId21"/>
    <p:sldId id="482" r:id="rId22"/>
    <p:sldId id="483" r:id="rId23"/>
    <p:sldId id="486" r:id="rId24"/>
    <p:sldId id="484" r:id="rId25"/>
    <p:sldId id="485" r:id="rId26"/>
    <p:sldId id="491" r:id="rId27"/>
    <p:sldId id="496" r:id="rId28"/>
  </p:sldIdLst>
  <p:sldSz cx="9144000" cy="6858000" type="screen4x3"/>
  <p:notesSz cx="6788150" cy="992346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mi" initials="r" lastIdx="1" clrIdx="0">
    <p:extLst>
      <p:ext uri="{19B8F6BF-5375-455C-9EA6-DF929625EA0E}">
        <p15:presenceInfo xmlns:p15="http://schemas.microsoft.com/office/powerpoint/2012/main" userId="rem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AFF"/>
    <a:srgbClr val="0000FF"/>
    <a:srgbClr val="FFFFFF"/>
    <a:srgbClr val="FFCCCC"/>
    <a:srgbClr val="70AD47"/>
    <a:srgbClr val="BFBFDF"/>
    <a:srgbClr val="BFDFFF"/>
    <a:srgbClr val="DEFFDD"/>
    <a:srgbClr val="FFE4BF"/>
    <a:srgbClr val="D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94822" autoAdjust="0"/>
  </p:normalViewPr>
  <p:slideViewPr>
    <p:cSldViewPr snapToGrid="0">
      <p:cViewPr varScale="1">
        <p:scale>
          <a:sx n="107" d="100"/>
          <a:sy n="107" d="100"/>
        </p:scale>
        <p:origin x="9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B23CC-0C83-4EAE-9D0D-7BCD04C81E08}" type="datetimeFigureOut">
              <a:rPr lang="fr-FR" smtClean="0"/>
              <a:t>01/06/2020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0691A-0F6A-434A-ADF4-4F2E5A96061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42065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0F9BB-4595-4A28-9A84-34ECAB7BD846}" type="datetimeFigureOut">
              <a:rPr lang="fr-FR" smtClean="0"/>
              <a:t>01/06/2020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1239838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8815" y="4775666"/>
            <a:ext cx="5430520" cy="39073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520FB-8F37-4AF1-8D15-1B7BC67C60A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451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Au</a:t>
            </a:r>
            <a:r>
              <a:rPr lang="fr-FR" baseline="0" dirty="0" smtClean="0"/>
              <a:t> cours de ma thèse je me suis intéressé aux mesures de petits déplacements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442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3985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662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5162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0414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Pousser le refroidissement jusqu’au</a:t>
            </a:r>
            <a:r>
              <a:rPr lang="fr-FR" baseline="0" dirty="0" smtClean="0"/>
              <a:t>x limites classiques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176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529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Cavité placée dans le cryostat</a:t>
            </a:r>
          </a:p>
          <a:p>
            <a:r>
              <a:rPr lang="fr-FR" dirty="0" smtClean="0"/>
              <a:t>Mesure de T avec le mouvement brownien</a:t>
            </a:r>
          </a:p>
          <a:p>
            <a:r>
              <a:rPr lang="fr-FR" dirty="0" smtClean="0"/>
              <a:t>Augmenter</a:t>
            </a:r>
            <a:r>
              <a:rPr lang="fr-FR" baseline="0" dirty="0" smtClean="0"/>
              <a:t> le gain pour refroidir.</a:t>
            </a:r>
          </a:p>
          <a:p>
            <a:r>
              <a:rPr lang="fr-FR" baseline="0" dirty="0" err="1" smtClean="0"/>
              <a:t>Tmin</a:t>
            </a:r>
            <a:r>
              <a:rPr lang="fr-FR" baseline="0" dirty="0" smtClean="0"/>
              <a:t> !!!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 qui limite le refroidissement, c’est la sensibilité de la mesure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20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659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une photo</a:t>
            </a:r>
            <a:r>
              <a:rPr lang="fr-FR" baseline="0" dirty="0" smtClean="0"/>
              <a:t> de la table optique où se déroule l’expérience : laser, cryostat et optiques nécessaires à la détection et au refroidissement</a:t>
            </a:r>
          </a:p>
          <a:p>
            <a:r>
              <a:rPr lang="fr-FR" baseline="0" dirty="0" smtClean="0"/>
              <a:t>Grande diversité de thèmes abordés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0848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Objectif au service de plusieurs</a:t>
            </a:r>
            <a:r>
              <a:rPr lang="fr-FR" baseline="0" dirty="0" smtClean="0"/>
              <a:t> compétences. Développée dans la suite.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6825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Accepté</a:t>
            </a:r>
            <a:r>
              <a:rPr lang="fr-FR" baseline="0" dirty="0" smtClean="0"/>
              <a:t> à LLG, formation de grande qualité</a:t>
            </a:r>
          </a:p>
          <a:p>
            <a:r>
              <a:rPr lang="fr-FR" baseline="0" dirty="0" smtClean="0"/>
              <a:t>Choisi d’aller en licence pour garder une formation </a:t>
            </a:r>
            <a:r>
              <a:rPr lang="fr-FR" baseline="0" dirty="0" err="1" smtClean="0"/>
              <a:t>pluri-disciplinaire</a:t>
            </a:r>
            <a:r>
              <a:rPr lang="fr-FR" baseline="0" dirty="0" smtClean="0"/>
              <a:t> et s’orienter vers l’enseignement et la recherche</a:t>
            </a:r>
          </a:p>
          <a:p>
            <a:r>
              <a:rPr lang="fr-FR" baseline="0" dirty="0" smtClean="0"/>
              <a:t>Master général puis spécialisation en optique.</a:t>
            </a:r>
          </a:p>
          <a:p>
            <a:r>
              <a:rPr lang="fr-FR" baseline="0" dirty="0" smtClean="0"/>
              <a:t>Plusieurs stage permettant de découvrir plusieurs thématiques de recherche dans différentes équipes.</a:t>
            </a:r>
          </a:p>
          <a:p>
            <a:r>
              <a:rPr lang="fr-FR" baseline="0" dirty="0" smtClean="0"/>
              <a:t>Thèse avec mission d’enseignement.</a:t>
            </a:r>
          </a:p>
          <a:p>
            <a:r>
              <a:rPr lang="fr-FR" baseline="0" dirty="0" smtClean="0"/>
              <a:t>Préparation à l’agrégation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155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6016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2613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5572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Phénomène</a:t>
            </a:r>
            <a:r>
              <a:rPr lang="fr-FR" baseline="0" dirty="0" smtClean="0"/>
              <a:t> de résonance sur le verre.</a:t>
            </a:r>
            <a:endParaRPr lang="fr-FR" dirty="0" smtClean="0"/>
          </a:p>
          <a:p>
            <a:r>
              <a:rPr lang="fr-FR" dirty="0" smtClean="0"/>
              <a:t>Transition</a:t>
            </a:r>
            <a:r>
              <a:rPr lang="fr-FR" baseline="0" dirty="0" smtClean="0"/>
              <a:t> vers des oscillateurs complexes.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03109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95696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0848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5162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889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12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22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 des oscillateur</a:t>
            </a:r>
            <a:r>
              <a:rPr lang="fr-FR" baseline="0" dirty="0" smtClean="0"/>
              <a:t>s que j’ai utilisé</a:t>
            </a:r>
          </a:p>
          <a:p>
            <a:endParaRPr lang="fr-FR" dirty="0" smtClean="0"/>
          </a:p>
          <a:p>
            <a:r>
              <a:rPr lang="fr-FR" dirty="0" smtClean="0"/>
              <a:t>Pour refroidir l’oscillateur,</a:t>
            </a:r>
            <a:r>
              <a:rPr lang="fr-FR" baseline="0" dirty="0" smtClean="0"/>
              <a:t> on va utiliser la cryogénie et des techniques de refroidissement laser.</a:t>
            </a:r>
          </a:p>
          <a:p>
            <a:r>
              <a:rPr lang="fr-FR" baseline="0" dirty="0" smtClean="0"/>
              <a:t>Mais comment mesurer sa température : on va utiliser le mouvement brownien.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069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haute T pas de soucis.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98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357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33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14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21F7-E1B7-4BB0-9E46-D85020889882}" type="datetime1">
              <a:rPr lang="fr-FR" smtClean="0"/>
              <a:t>01/06/2020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9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EA09-E793-47BC-B427-5ADC50B952D3}" type="datetime1">
              <a:rPr lang="fr-FR" smtClean="0"/>
              <a:t>01/06/2020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484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6942-48AA-4BD6-90AA-2E3DBC437B4E}" type="datetime1">
              <a:rPr lang="fr-FR" smtClean="0"/>
              <a:t>01/06/2020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1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6EF8-7D11-4226-A98B-02790DAC163A}" type="datetime1">
              <a:rPr lang="fr-FR" smtClean="0"/>
              <a:t>01/06/2020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804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0D0E7-6327-404D-ADF6-907FA106B1F6}" type="datetime1">
              <a:rPr lang="fr-FR" smtClean="0"/>
              <a:t>01/06/2020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97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E06E-7DC2-4E3C-99C4-0BAD334CDF68}" type="datetime1">
              <a:rPr lang="fr-FR" smtClean="0"/>
              <a:t>01/06/2020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844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4DF-91D6-449D-B1B2-294AA165FB73}" type="datetime1">
              <a:rPr lang="fr-FR" smtClean="0"/>
              <a:t>01/06/2020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20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1DE45-DA2D-4F35-8DCA-DAE2BC9D6DC7}" type="datetime1">
              <a:rPr lang="fr-FR" smtClean="0"/>
              <a:t>01/06/2020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500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A6C7-2E81-4B6E-939C-7443D51C7C46}" type="datetime1">
              <a:rPr lang="fr-FR" smtClean="0"/>
              <a:t>01/06/2020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27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EF79-C549-4B46-9CCA-3D38E5883449}" type="datetime1">
              <a:rPr lang="fr-FR" smtClean="0"/>
              <a:t>01/06/2020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0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7872F-36CB-4994-B8E6-421A4C0E82AB}" type="datetime1">
              <a:rPr lang="fr-FR" smtClean="0"/>
              <a:t>01/06/2020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840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4878-9A39-4D07-960B-2D94036A160B}" type="datetime1">
              <a:rPr lang="fr-FR" smtClean="0"/>
              <a:t>01/06/2020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40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550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5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590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6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720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790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5.png"/><Relationship Id="rId5" Type="http://schemas.openxmlformats.org/officeDocument/2006/relationships/image" Target="../media/image750.png"/><Relationship Id="rId15" Type="http://schemas.openxmlformats.org/officeDocument/2006/relationships/image" Target="../media/image99.jpg"/><Relationship Id="rId10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760.png"/><Relationship Id="rId1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image" Target="../media/image8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91.png"/><Relationship Id="rId4" Type="http://schemas.openxmlformats.org/officeDocument/2006/relationships/image" Target="../media/image101.png"/><Relationship Id="rId9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gif"/><Relationship Id="rId7" Type="http://schemas.openxmlformats.org/officeDocument/2006/relationships/image" Target="../media/image82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0.png"/><Relationship Id="rId5" Type="http://schemas.openxmlformats.org/officeDocument/2006/relationships/image" Target="../media/image105.png"/><Relationship Id="rId4" Type="http://schemas.openxmlformats.org/officeDocument/2006/relationships/image" Target="../media/image10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JPG"/><Relationship Id="rId4" Type="http://schemas.openxmlformats.org/officeDocument/2006/relationships/image" Target="../media/image10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0.png"/><Relationship Id="rId3" Type="http://schemas.openxmlformats.org/officeDocument/2006/relationships/image" Target="../media/image119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20.png"/><Relationship Id="rId3" Type="http://schemas.openxmlformats.org/officeDocument/2006/relationships/image" Target="../media/image10.png"/><Relationship Id="rId21" Type="http://schemas.openxmlformats.org/officeDocument/2006/relationships/image" Target="../media/image22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5" Type="http://schemas.openxmlformats.org/officeDocument/2006/relationships/image" Target="../media/image11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19" Type="http://schemas.openxmlformats.org/officeDocument/2006/relationships/image" Target="../media/image21.png"/><Relationship Id="rId9" Type="http://schemas.openxmlformats.org/officeDocument/2006/relationships/image" Target="../media/image130.png"/><Relationship Id="rId4" Type="http://schemas.openxmlformats.org/officeDocument/2006/relationships/image" Target="../media/image10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2.gif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260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370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Relationship Id="rId9" Type="http://schemas.openxmlformats.org/officeDocument/2006/relationships/image" Target="../media/image46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461913"/>
            <a:ext cx="9144000" cy="1451730"/>
          </a:xfrm>
        </p:spPr>
        <p:txBody>
          <a:bodyPr anchor="ctr">
            <a:normAutofit/>
          </a:bodyPr>
          <a:lstStyle/>
          <a:p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Mise en perspective didactique</a:t>
            </a:r>
            <a:br>
              <a:rPr lang="fr-FR" altLang="fr-FR" sz="4000" dirty="0" smtClean="0">
                <a:solidFill>
                  <a:schemeClr val="accent1"/>
                </a:solidFill>
                <a:latin typeface="+mn-lt"/>
              </a:rPr>
            </a:br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d’un dossier de recherche</a:t>
            </a:r>
            <a:endParaRPr lang="fr-FR" altLang="fr-FR" sz="22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5905991"/>
            <a:ext cx="9144000" cy="616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  <a:latin typeface="+mn-lt"/>
              </a:rPr>
              <a:t>Rémi METZDORFF</a:t>
            </a:r>
            <a:endParaRPr lang="fr-FR" altLang="fr-FR" sz="2000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1820944"/>
            <a:ext cx="9144000" cy="846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Concours externe spécial de l’agrégation de physique-chimie,</a:t>
            </a:r>
          </a:p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option physique, session 2020</a:t>
            </a:r>
            <a:endParaRPr lang="fr-FR" altLang="fr-FR" sz="20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74" y="2579920"/>
            <a:ext cx="4223304" cy="316747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44" y="2579920"/>
            <a:ext cx="3455430" cy="31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6"/>
                </a:solidFill>
              </a:rPr>
              <a:t>La pression de radiation sans la notion de photon</a:t>
            </a:r>
            <a:endParaRPr lang="fr-FR" altLang="fr-FR" sz="2000" b="1" dirty="0">
              <a:solidFill>
                <a:schemeClr val="accent6"/>
              </a:solidFill>
            </a:endParaRP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chemeClr val="accent6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1040020" y="1828800"/>
            <a:ext cx="7063959" cy="4337048"/>
            <a:chOff x="1175165" y="1924050"/>
            <a:chExt cx="7063959" cy="4337048"/>
          </a:xfrm>
        </p:grpSpPr>
        <p:sp>
          <p:nvSpPr>
            <p:cNvPr id="2" name="Rectangle 1"/>
            <p:cNvSpPr/>
            <p:nvPr/>
          </p:nvSpPr>
          <p:spPr>
            <a:xfrm>
              <a:off x="4572000" y="1924050"/>
              <a:ext cx="2647950" cy="3714751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" name="Connecteur droit avec flèche 3"/>
            <p:cNvCxnSpPr/>
            <p:nvPr/>
          </p:nvCxnSpPr>
          <p:spPr>
            <a:xfrm>
              <a:off x="2971800" y="3817936"/>
              <a:ext cx="108000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V="1">
              <a:off x="2990850" y="2737936"/>
              <a:ext cx="0" cy="1080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/>
            <p:cNvCxnSpPr/>
            <p:nvPr/>
          </p:nvCxnSpPr>
          <p:spPr>
            <a:xfrm flipH="1">
              <a:off x="2543175" y="3817936"/>
              <a:ext cx="438150" cy="500063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ZoneTexte 10"/>
                <p:cNvSpPr txBox="1"/>
                <p:nvPr/>
              </p:nvSpPr>
              <p:spPr>
                <a:xfrm>
                  <a:off x="2659145" y="3122637"/>
                  <a:ext cx="206210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fr-FR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1" name="ZoneTexte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9145" y="3122637"/>
                  <a:ext cx="206210" cy="3105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6471" r="-23529" b="-58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ZoneTexte 11"/>
                <p:cNvSpPr txBox="1"/>
                <p:nvPr/>
              </p:nvSpPr>
              <p:spPr>
                <a:xfrm>
                  <a:off x="3418666" y="3445989"/>
                  <a:ext cx="186268" cy="3179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8666" y="3445989"/>
                  <a:ext cx="186268" cy="31797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3333" r="-30000" b="-769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ZoneTexte 12"/>
                <p:cNvSpPr txBox="1"/>
                <p:nvPr/>
              </p:nvSpPr>
              <p:spPr>
                <a:xfrm>
                  <a:off x="2769921" y="4047339"/>
                  <a:ext cx="211404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9921" y="4047339"/>
                  <a:ext cx="211404" cy="3105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5714" r="-22857" b="-784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Connecteur droit avec flèche 15"/>
            <p:cNvCxnSpPr/>
            <p:nvPr/>
          </p:nvCxnSpPr>
          <p:spPr>
            <a:xfrm flipV="1">
              <a:off x="1175165" y="5949949"/>
              <a:ext cx="69723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ZoneTexte 17"/>
                <p:cNvSpPr txBox="1"/>
                <p:nvPr/>
              </p:nvSpPr>
              <p:spPr>
                <a:xfrm>
                  <a:off x="8055805" y="5984099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8" name="ZoneTexte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5805" y="5984099"/>
                  <a:ext cx="183319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ZoneTexte 19"/>
          <p:cNvSpPr txBox="1"/>
          <p:nvPr/>
        </p:nvSpPr>
        <p:spPr>
          <a:xfrm>
            <a:off x="228600" y="686602"/>
            <a:ext cx="627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Onde électromagnétique </a:t>
            </a:r>
            <a:r>
              <a:rPr lang="fr-FR" dirty="0" smtClean="0">
                <a:solidFill>
                  <a:schemeClr val="accent1"/>
                </a:solidFill>
              </a:rPr>
              <a:t>incidente sur un </a:t>
            </a:r>
            <a:r>
              <a:rPr lang="fr-FR" b="1" dirty="0" smtClean="0">
                <a:solidFill>
                  <a:schemeClr val="accent1"/>
                </a:solidFill>
              </a:rPr>
              <a:t>conducteur semi infini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10</a:t>
            </a:r>
            <a:endParaRPr lang="fr-FR" sz="1600" dirty="0" smtClean="0"/>
          </a:p>
        </p:txBody>
      </p:sp>
    </p:spTree>
    <p:extLst>
      <p:ext uri="{BB962C8B-B14F-4D97-AF65-F5344CB8AC3E}">
        <p14:creationId xmlns:p14="http://schemas.microsoft.com/office/powerpoint/2010/main" val="177161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6"/>
                </a:solidFill>
              </a:rPr>
              <a:t>La pression de radiation sans la notion de photon</a:t>
            </a:r>
            <a:endParaRPr lang="fr-FR" altLang="fr-FR" sz="2000" b="1" dirty="0">
              <a:solidFill>
                <a:schemeClr val="accent6"/>
              </a:solidFill>
            </a:endParaRP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chemeClr val="accent6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grpSp>
        <p:nvGrpSpPr>
          <p:cNvPr id="21" name="Groupe 20"/>
          <p:cNvGrpSpPr>
            <a:grpSpLocks noChangeAspect="1"/>
          </p:cNvGrpSpPr>
          <p:nvPr/>
        </p:nvGrpSpPr>
        <p:grpSpPr>
          <a:xfrm>
            <a:off x="2591403" y="700125"/>
            <a:ext cx="3961194" cy="2432048"/>
            <a:chOff x="1175165" y="1924050"/>
            <a:chExt cx="7063959" cy="4337048"/>
          </a:xfrm>
        </p:grpSpPr>
        <p:sp>
          <p:nvSpPr>
            <p:cNvPr id="2" name="Rectangle 1"/>
            <p:cNvSpPr/>
            <p:nvPr/>
          </p:nvSpPr>
          <p:spPr>
            <a:xfrm>
              <a:off x="4572000" y="1924050"/>
              <a:ext cx="2647950" cy="3714751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" name="Connecteur droit avec flèche 3"/>
            <p:cNvCxnSpPr/>
            <p:nvPr/>
          </p:nvCxnSpPr>
          <p:spPr>
            <a:xfrm>
              <a:off x="2971800" y="3817936"/>
              <a:ext cx="108000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V="1">
              <a:off x="2990850" y="2737936"/>
              <a:ext cx="0" cy="1080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/>
            <p:cNvCxnSpPr/>
            <p:nvPr/>
          </p:nvCxnSpPr>
          <p:spPr>
            <a:xfrm flipH="1">
              <a:off x="2543175" y="3817936"/>
              <a:ext cx="438150" cy="500063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ZoneTexte 10"/>
                <p:cNvSpPr txBox="1"/>
                <p:nvPr/>
              </p:nvSpPr>
              <p:spPr>
                <a:xfrm>
                  <a:off x="2514921" y="3108364"/>
                  <a:ext cx="206211" cy="310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fr-FR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1" name="ZoneTexte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921" y="3108364"/>
                  <a:ext cx="206211" cy="31059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8421" r="-100000" b="-9285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ZoneTexte 11"/>
                <p:cNvSpPr txBox="1"/>
                <p:nvPr/>
              </p:nvSpPr>
              <p:spPr>
                <a:xfrm>
                  <a:off x="3457199" y="3158889"/>
                  <a:ext cx="186268" cy="3179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7199" y="3158889"/>
                  <a:ext cx="186268" cy="31797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82353" r="-105882" b="-8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ZoneTexte 12"/>
                <p:cNvSpPr txBox="1"/>
                <p:nvPr/>
              </p:nvSpPr>
              <p:spPr>
                <a:xfrm>
                  <a:off x="2866097" y="4047378"/>
                  <a:ext cx="211404" cy="310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6097" y="4047378"/>
                  <a:ext cx="211404" cy="31059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3684" r="-100000" b="-8965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Connecteur droit avec flèche 15"/>
            <p:cNvCxnSpPr/>
            <p:nvPr/>
          </p:nvCxnSpPr>
          <p:spPr>
            <a:xfrm flipV="1">
              <a:off x="1175165" y="5949949"/>
              <a:ext cx="69723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ZoneTexte 17"/>
                <p:cNvSpPr txBox="1"/>
                <p:nvPr/>
              </p:nvSpPr>
              <p:spPr>
                <a:xfrm>
                  <a:off x="8055805" y="5984099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8" name="ZoneTexte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5805" y="5984099"/>
                  <a:ext cx="183319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8824" r="-76471" b="-730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/>
              <p:cNvSpPr txBox="1"/>
              <p:nvPr/>
            </p:nvSpPr>
            <p:spPr>
              <a:xfrm>
                <a:off x="228600" y="3186148"/>
                <a:ext cx="8686800" cy="3432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Raisonnement par analyse dimensionnelle :</a:t>
                </a:r>
              </a:p>
              <a:p>
                <a:endParaRPr lang="fr-FR" b="1" dirty="0">
                  <a:solidFill>
                    <a:schemeClr val="accent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p>
                          <m: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endParaRPr lang="fr-FR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⃗"/>
                                  <m:ctrlPr>
                                    <a:rPr lang="fr-FR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fr-FR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fr-FR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fr-FR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p>
                          <m:r>
                            <a:rPr lang="fr-FR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pPr/>
                <a:endParaRPr lang="fr-FR" dirty="0">
                  <a:solidFill>
                    <a:schemeClr val="accent1"/>
                  </a:solidFill>
                </a:endParaRPr>
              </a:p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fr-F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</m:acc>
                      </m:num>
                      <m:den>
                        <m: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 a donc la dimension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 smtClean="0">
                    <a:solidFill>
                      <a:schemeClr val="accent1"/>
                    </a:solidFill>
                  </a:rPr>
                  <a:t>d’un flux surfacique d’impulsion ;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 err="1">
                    <a:solidFill>
                      <a:schemeClr val="accent1"/>
                    </a:solidFill>
                  </a:rPr>
                  <a:t>c</a:t>
                </a:r>
                <a:r>
                  <a:rPr lang="fr-FR" dirty="0" err="1" smtClean="0">
                    <a:solidFill>
                      <a:schemeClr val="accent1"/>
                    </a:solidFill>
                  </a:rPr>
                  <a:t>.à.d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 d’une force surfacique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 err="1" smtClean="0">
                    <a:solidFill>
                      <a:schemeClr val="accent1"/>
                    </a:solidFill>
                  </a:rPr>
                  <a:t>c.à.d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 d’une pression</a:t>
                </a:r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186148"/>
                <a:ext cx="8686800" cy="3432093"/>
              </a:xfrm>
              <a:prstGeom prst="rect">
                <a:avLst/>
              </a:prstGeom>
              <a:blipFill rotWithShape="0">
                <a:blip r:embed="rId7"/>
                <a:stretch>
                  <a:fillRect l="-632" t="-1066" b="-19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ZoneTexte 18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11</a:t>
            </a:r>
            <a:endParaRPr lang="fr-FR" sz="1600" dirty="0" smtClean="0"/>
          </a:p>
        </p:txBody>
      </p:sp>
    </p:spTree>
    <p:extLst>
      <p:ext uri="{BB962C8B-B14F-4D97-AF65-F5344CB8AC3E}">
        <p14:creationId xmlns:p14="http://schemas.microsoft.com/office/powerpoint/2010/main" val="266964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6"/>
                </a:solidFill>
              </a:rPr>
              <a:t>La pression de radiation sans la notion de photon</a:t>
            </a:r>
            <a:endParaRPr lang="fr-FR" altLang="fr-FR" sz="2000" b="1" dirty="0">
              <a:solidFill>
                <a:schemeClr val="accent6"/>
              </a:solidFill>
            </a:endParaRP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chemeClr val="accent6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grpSp>
        <p:nvGrpSpPr>
          <p:cNvPr id="34" name="Groupe 33"/>
          <p:cNvGrpSpPr>
            <a:grpSpLocks noChangeAspect="1"/>
          </p:cNvGrpSpPr>
          <p:nvPr/>
        </p:nvGrpSpPr>
        <p:grpSpPr>
          <a:xfrm>
            <a:off x="2591403" y="700125"/>
            <a:ext cx="3961194" cy="2432048"/>
            <a:chOff x="1175165" y="1924050"/>
            <a:chExt cx="7063959" cy="4337048"/>
          </a:xfrm>
        </p:grpSpPr>
        <p:sp>
          <p:nvSpPr>
            <p:cNvPr id="35" name="Rectangle 34"/>
            <p:cNvSpPr/>
            <p:nvPr/>
          </p:nvSpPr>
          <p:spPr>
            <a:xfrm>
              <a:off x="4572000" y="1924050"/>
              <a:ext cx="2647950" cy="3714751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6" name="Connecteur droit avec flèche 35"/>
            <p:cNvCxnSpPr/>
            <p:nvPr/>
          </p:nvCxnSpPr>
          <p:spPr>
            <a:xfrm>
              <a:off x="2971800" y="3817936"/>
              <a:ext cx="108000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>
            <a:xfrm flipV="1">
              <a:off x="2990850" y="2737936"/>
              <a:ext cx="0" cy="1080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 flipH="1">
              <a:off x="2543175" y="3817936"/>
              <a:ext cx="438150" cy="500063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ZoneTexte 38"/>
                <p:cNvSpPr txBox="1"/>
                <p:nvPr/>
              </p:nvSpPr>
              <p:spPr>
                <a:xfrm>
                  <a:off x="2514921" y="3108364"/>
                  <a:ext cx="206211" cy="310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fr-FR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39" name="ZoneTexte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921" y="3108364"/>
                  <a:ext cx="206211" cy="31059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8421" r="-100000" b="-9285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ZoneTexte 39"/>
                <p:cNvSpPr txBox="1"/>
                <p:nvPr/>
              </p:nvSpPr>
              <p:spPr>
                <a:xfrm>
                  <a:off x="3457199" y="3158889"/>
                  <a:ext cx="186268" cy="3179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>
            <p:sp>
              <p:nvSpPr>
                <p:cNvPr id="40" name="ZoneTexte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7199" y="3158889"/>
                  <a:ext cx="186268" cy="31797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82353" r="-105882" b="-8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ZoneTexte 40"/>
                <p:cNvSpPr txBox="1"/>
                <p:nvPr/>
              </p:nvSpPr>
              <p:spPr>
                <a:xfrm>
                  <a:off x="2866097" y="4047378"/>
                  <a:ext cx="211404" cy="310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>
            <p:sp>
              <p:nvSpPr>
                <p:cNvPr id="41" name="ZoneTexte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6097" y="4047378"/>
                  <a:ext cx="211404" cy="31059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3684" r="-100000" b="-8965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onnecteur droit avec flèche 41"/>
            <p:cNvCxnSpPr/>
            <p:nvPr/>
          </p:nvCxnSpPr>
          <p:spPr>
            <a:xfrm flipV="1">
              <a:off x="1175165" y="5949949"/>
              <a:ext cx="69723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ZoneTexte 42"/>
                <p:cNvSpPr txBox="1"/>
                <p:nvPr/>
              </p:nvSpPr>
              <p:spPr>
                <a:xfrm>
                  <a:off x="8055805" y="5984099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43" name="ZoneTexte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5805" y="5984099"/>
                  <a:ext cx="183319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8824" r="-76471" b="-730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ZoneTexte 43"/>
          <p:cNvSpPr txBox="1"/>
          <p:nvPr/>
        </p:nvSpPr>
        <p:spPr>
          <a:xfrm>
            <a:off x="228600" y="3636280"/>
            <a:ext cx="8686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Force de Laplace :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Le champ électromagnétique pénètre dans le conducteur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Le champ E crée des courants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Le champ B est responsable de la force de Laplace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Cette force surfacique de Laplace est la </a:t>
            </a:r>
            <a:r>
              <a:rPr lang="fr-FR" b="1" dirty="0" smtClean="0">
                <a:solidFill>
                  <a:schemeClr val="accent1"/>
                </a:solidFill>
              </a:rPr>
              <a:t>pression de radiation 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12</a:t>
            </a:r>
            <a:endParaRPr lang="fr-FR" sz="1600" dirty="0" smtClean="0"/>
          </a:p>
        </p:txBody>
      </p:sp>
    </p:spTree>
    <p:extLst>
      <p:ext uri="{BB962C8B-B14F-4D97-AF65-F5344CB8AC3E}">
        <p14:creationId xmlns:p14="http://schemas.microsoft.com/office/powerpoint/2010/main" val="401408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6"/>
                </a:solidFill>
              </a:rPr>
              <a:t>La pression de radiation sans la notion de photon</a:t>
            </a:r>
            <a:endParaRPr lang="fr-FR" altLang="fr-FR" sz="2000" b="1" dirty="0">
              <a:solidFill>
                <a:schemeClr val="accent6"/>
              </a:solidFill>
            </a:endParaRP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chemeClr val="accent6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1040020" y="1400175"/>
            <a:ext cx="7063959" cy="4337048"/>
            <a:chOff x="1175165" y="1924050"/>
            <a:chExt cx="7063959" cy="4337048"/>
          </a:xfrm>
        </p:grpSpPr>
        <p:sp>
          <p:nvSpPr>
            <p:cNvPr id="2" name="Rectangle 1"/>
            <p:cNvSpPr/>
            <p:nvPr/>
          </p:nvSpPr>
          <p:spPr>
            <a:xfrm>
              <a:off x="4572000" y="1924050"/>
              <a:ext cx="2647950" cy="3714751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4" name="Connecteur droit avec flèche 3"/>
            <p:cNvCxnSpPr/>
            <p:nvPr/>
          </p:nvCxnSpPr>
          <p:spPr>
            <a:xfrm>
              <a:off x="2971800" y="3817936"/>
              <a:ext cx="108000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V="1">
              <a:off x="2990850" y="2737936"/>
              <a:ext cx="0" cy="1080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/>
            <p:cNvCxnSpPr/>
            <p:nvPr/>
          </p:nvCxnSpPr>
          <p:spPr>
            <a:xfrm flipH="1">
              <a:off x="2543175" y="3817936"/>
              <a:ext cx="438150" cy="500063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ZoneTexte 10"/>
                <p:cNvSpPr txBox="1"/>
                <p:nvPr/>
              </p:nvSpPr>
              <p:spPr>
                <a:xfrm>
                  <a:off x="2659145" y="3122637"/>
                  <a:ext cx="206210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fr-FR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1" name="ZoneTexte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9145" y="3122637"/>
                  <a:ext cx="206210" cy="3105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6471" r="-23529" b="-784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ZoneTexte 11"/>
                <p:cNvSpPr txBox="1"/>
                <p:nvPr/>
              </p:nvSpPr>
              <p:spPr>
                <a:xfrm>
                  <a:off x="3418666" y="3445989"/>
                  <a:ext cx="186268" cy="3179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8666" y="3445989"/>
                  <a:ext cx="186268" cy="31797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3333" r="-30000" b="-566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ZoneTexte 12"/>
                <p:cNvSpPr txBox="1"/>
                <p:nvPr/>
              </p:nvSpPr>
              <p:spPr>
                <a:xfrm>
                  <a:off x="2769921" y="4047339"/>
                  <a:ext cx="211404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9921" y="4047339"/>
                  <a:ext cx="211404" cy="3105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5714" r="-22857" b="-58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Connecteur droit avec flèche 15"/>
            <p:cNvCxnSpPr/>
            <p:nvPr/>
          </p:nvCxnSpPr>
          <p:spPr>
            <a:xfrm flipV="1">
              <a:off x="1175165" y="5949949"/>
              <a:ext cx="69723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ZoneTexte 17"/>
                <p:cNvSpPr txBox="1"/>
                <p:nvPr/>
              </p:nvSpPr>
              <p:spPr>
                <a:xfrm>
                  <a:off x="8055805" y="5984099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8" name="ZoneTexte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5805" y="5984099"/>
                  <a:ext cx="183319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4481205" y="1400175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5" y="1400175"/>
                <a:ext cx="226024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1622" r="-21622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/>
              <p:cNvSpPr txBox="1"/>
              <p:nvPr/>
            </p:nvSpPr>
            <p:spPr>
              <a:xfrm>
                <a:off x="4481205" y="1677174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5" y="1677174"/>
                <a:ext cx="226024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1622" r="-21622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ZoneTexte 21"/>
              <p:cNvSpPr txBox="1"/>
              <p:nvPr/>
            </p:nvSpPr>
            <p:spPr>
              <a:xfrm>
                <a:off x="4481205" y="1948393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5" y="1948393"/>
                <a:ext cx="22602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1622" r="-21622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ZoneTexte 22"/>
              <p:cNvSpPr txBox="1"/>
              <p:nvPr/>
            </p:nvSpPr>
            <p:spPr>
              <a:xfrm>
                <a:off x="4481205" y="2214348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5" y="2214348"/>
                <a:ext cx="226024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21622" r="-21622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/>
              <p:cNvSpPr txBox="1"/>
              <p:nvPr/>
            </p:nvSpPr>
            <p:spPr>
              <a:xfrm>
                <a:off x="4481205" y="2474805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5" y="2474805"/>
                <a:ext cx="226024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21622" r="-21622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ZoneTexte 24"/>
              <p:cNvSpPr txBox="1"/>
              <p:nvPr/>
            </p:nvSpPr>
            <p:spPr>
              <a:xfrm>
                <a:off x="4481205" y="2759856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5" name="ZoneTexte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5" y="2759856"/>
                <a:ext cx="226024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21622" r="-21622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/>
              <p:cNvSpPr txBox="1"/>
              <p:nvPr/>
            </p:nvSpPr>
            <p:spPr>
              <a:xfrm>
                <a:off x="4481205" y="3001217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5" y="3001217"/>
                <a:ext cx="226024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21622" r="-21622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ZoneTexte 26"/>
              <p:cNvSpPr txBox="1"/>
              <p:nvPr/>
            </p:nvSpPr>
            <p:spPr>
              <a:xfrm>
                <a:off x="4481205" y="3249404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5" y="3249404"/>
                <a:ext cx="226024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21622" r="-21622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ZoneTexte 27"/>
              <p:cNvSpPr txBox="1"/>
              <p:nvPr/>
            </p:nvSpPr>
            <p:spPr>
              <a:xfrm>
                <a:off x="4481205" y="3526403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5" y="3526403"/>
                <a:ext cx="226024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21622" r="-21622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ZoneTexte 28"/>
              <p:cNvSpPr txBox="1"/>
              <p:nvPr/>
            </p:nvSpPr>
            <p:spPr>
              <a:xfrm>
                <a:off x="4481205" y="3797622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9" name="ZoneTexte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5" y="3797622"/>
                <a:ext cx="226024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21622" r="-21622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ZoneTexte 29"/>
              <p:cNvSpPr txBox="1"/>
              <p:nvPr/>
            </p:nvSpPr>
            <p:spPr>
              <a:xfrm>
                <a:off x="4481205" y="4063577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5" y="4063577"/>
                <a:ext cx="226024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21622" r="-21622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ZoneTexte 30"/>
              <p:cNvSpPr txBox="1"/>
              <p:nvPr/>
            </p:nvSpPr>
            <p:spPr>
              <a:xfrm>
                <a:off x="4481205" y="4324034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1" name="ZoneTexte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5" y="4324034"/>
                <a:ext cx="226024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21622" r="-21622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ZoneTexte 31"/>
              <p:cNvSpPr txBox="1"/>
              <p:nvPr/>
            </p:nvSpPr>
            <p:spPr>
              <a:xfrm>
                <a:off x="4481205" y="4609085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5" y="4609085"/>
                <a:ext cx="226024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21622" r="-21622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ZoneTexte 32"/>
              <p:cNvSpPr txBox="1"/>
              <p:nvPr/>
            </p:nvSpPr>
            <p:spPr>
              <a:xfrm>
                <a:off x="4481205" y="4850446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5" y="4850446"/>
                <a:ext cx="226024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1622" r="-21622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e 39"/>
          <p:cNvGrpSpPr/>
          <p:nvPr/>
        </p:nvGrpSpPr>
        <p:grpSpPr>
          <a:xfrm>
            <a:off x="4981617" y="1876393"/>
            <a:ext cx="609600" cy="2707477"/>
            <a:chOff x="4981617" y="1876393"/>
            <a:chExt cx="609600" cy="2707477"/>
          </a:xfrm>
        </p:grpSpPr>
        <p:sp>
          <p:nvSpPr>
            <p:cNvPr id="36" name="Arc 35"/>
            <p:cNvSpPr/>
            <p:nvPr/>
          </p:nvSpPr>
          <p:spPr>
            <a:xfrm flipH="1">
              <a:off x="4981617" y="1931230"/>
              <a:ext cx="609600" cy="2652640"/>
            </a:xfrm>
            <a:prstGeom prst="arc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9" name="Connecteur droit avec flèche 38"/>
            <p:cNvCxnSpPr/>
            <p:nvPr/>
          </p:nvCxnSpPr>
          <p:spPr>
            <a:xfrm flipV="1">
              <a:off x="5239377" y="1876393"/>
              <a:ext cx="72000" cy="72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e 40"/>
          <p:cNvGrpSpPr/>
          <p:nvPr/>
        </p:nvGrpSpPr>
        <p:grpSpPr>
          <a:xfrm flipV="1">
            <a:off x="4981617" y="1942017"/>
            <a:ext cx="609600" cy="2707477"/>
            <a:chOff x="4981617" y="1876393"/>
            <a:chExt cx="609600" cy="2707477"/>
          </a:xfrm>
        </p:grpSpPr>
        <p:sp>
          <p:nvSpPr>
            <p:cNvPr id="42" name="Arc 41"/>
            <p:cNvSpPr/>
            <p:nvPr/>
          </p:nvSpPr>
          <p:spPr>
            <a:xfrm flipH="1">
              <a:off x="4981617" y="1931230"/>
              <a:ext cx="609600" cy="2652640"/>
            </a:xfrm>
            <a:prstGeom prst="arc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3" name="Connecteur droit avec flèche 42"/>
            <p:cNvCxnSpPr/>
            <p:nvPr/>
          </p:nvCxnSpPr>
          <p:spPr>
            <a:xfrm flipV="1">
              <a:off x="5239377" y="1876393"/>
              <a:ext cx="72000" cy="72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ZoneTexte 33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13</a:t>
            </a:r>
            <a:endParaRPr lang="fr-FR" sz="1600" dirty="0" smtClean="0"/>
          </a:p>
        </p:txBody>
      </p:sp>
    </p:spTree>
    <p:extLst>
      <p:ext uri="{BB962C8B-B14F-4D97-AF65-F5344CB8AC3E}">
        <p14:creationId xmlns:p14="http://schemas.microsoft.com/office/powerpoint/2010/main" val="22999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1" y="5392873"/>
            <a:ext cx="898132" cy="20422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8194"/>
            <a:ext cx="843729" cy="20422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5579"/>
            <a:ext cx="843729" cy="20422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398194"/>
            <a:ext cx="1266825" cy="204229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7" y="2092121"/>
            <a:ext cx="2995367" cy="2348402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en-GB" altLang="fr-FR">
              <a:solidFill>
                <a:schemeClr val="tx2"/>
              </a:solidFill>
            </a:endParaRPr>
          </a:p>
        </p:txBody>
      </p:sp>
      <p:sp>
        <p:nvSpPr>
          <p:cNvPr id="9" name="Rectangle 11"/>
          <p:cNvSpPr txBox="1">
            <a:spLocks noChangeArrowheads="1"/>
          </p:cNvSpPr>
          <p:nvPr/>
        </p:nvSpPr>
        <p:spPr>
          <a:xfrm>
            <a:off x="228600" y="76200"/>
            <a:ext cx="8686800" cy="381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</a:rPr>
              <a:t>Couplage optomécanique et refroidissement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14</a:t>
            </a:r>
            <a:endParaRPr lang="fr-FR" sz="1600" dirty="0" smtClean="0"/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67" y="4585920"/>
            <a:ext cx="1021145" cy="1828778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4" y="5088370"/>
            <a:ext cx="213512" cy="823878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088370"/>
            <a:ext cx="327231" cy="823878"/>
          </a:xfrm>
          <a:prstGeom prst="rect">
            <a:avLst/>
          </a:prstGeom>
        </p:spPr>
      </p:pic>
      <p:sp>
        <p:nvSpPr>
          <p:cNvPr id="43" name="Ellipse 42"/>
          <p:cNvSpPr/>
          <p:nvPr/>
        </p:nvSpPr>
        <p:spPr>
          <a:xfrm>
            <a:off x="2257524" y="3151907"/>
            <a:ext cx="180000" cy="180000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224977" y="885340"/>
            <a:ext cx="382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L’</a:t>
            </a:r>
            <a:r>
              <a:rPr lang="fr-FR" b="1" dirty="0" smtClean="0">
                <a:solidFill>
                  <a:schemeClr val="accent1"/>
                </a:solidFill>
              </a:rPr>
              <a:t>intensité </a:t>
            </a:r>
            <a:r>
              <a:rPr lang="fr-FR" b="1" dirty="0" err="1" smtClean="0">
                <a:solidFill>
                  <a:schemeClr val="accent1"/>
                </a:solidFill>
              </a:rPr>
              <a:t>intracavité</a:t>
            </a:r>
            <a:r>
              <a:rPr lang="fr-FR" b="1" dirty="0" smtClean="0">
                <a:solidFill>
                  <a:schemeClr val="accent1"/>
                </a:solidFill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>dépend de la </a:t>
            </a:r>
            <a:r>
              <a:rPr lang="fr-FR" b="1" dirty="0" smtClean="0">
                <a:solidFill>
                  <a:schemeClr val="accent1"/>
                </a:solidFill>
              </a:rPr>
              <a:t>distance</a:t>
            </a:r>
            <a:r>
              <a:rPr lang="fr-FR" dirty="0" smtClean="0">
                <a:solidFill>
                  <a:schemeClr val="accent1"/>
                </a:solidFill>
              </a:rPr>
              <a:t> entre les deux miroirs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 rot="3626702">
            <a:off x="6975454" y="1579410"/>
            <a:ext cx="88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etard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4530697" y="883410"/>
            <a:ext cx="3785269" cy="2147246"/>
            <a:chOff x="4899218" y="1455240"/>
            <a:chExt cx="3785269" cy="2147246"/>
          </a:xfrm>
        </p:grpSpPr>
        <p:sp>
          <p:nvSpPr>
            <p:cNvPr id="49" name="ZoneTexte 48"/>
            <p:cNvSpPr txBox="1"/>
            <p:nvPr/>
          </p:nvSpPr>
          <p:spPr>
            <a:xfrm>
              <a:off x="6021953" y="1528261"/>
              <a:ext cx="1525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1"/>
                  </a:solidFill>
                </a:rPr>
                <a:t>Déplacements</a:t>
              </a: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7234397" y="2956155"/>
              <a:ext cx="1450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2"/>
                  </a:solidFill>
                </a:rPr>
                <a:t>Intensité </a:t>
              </a:r>
              <a:r>
                <a:rPr lang="fr-FR" dirty="0" err="1" smtClean="0">
                  <a:solidFill>
                    <a:schemeClr val="accent2"/>
                  </a:solidFill>
                </a:rPr>
                <a:t>intracavité</a:t>
              </a:r>
              <a:endParaRPr lang="fr-FR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4899218" y="2956155"/>
              <a:ext cx="14506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6"/>
                  </a:solidFill>
                </a:rPr>
                <a:t>Pression de radiation</a:t>
              </a:r>
            </a:p>
          </p:txBody>
        </p:sp>
        <p:sp>
          <p:nvSpPr>
            <p:cNvPr id="53" name="Ellipse 52"/>
            <p:cNvSpPr/>
            <p:nvPr/>
          </p:nvSpPr>
          <p:spPr>
            <a:xfrm>
              <a:off x="6021953" y="1455240"/>
              <a:ext cx="1525209" cy="53502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7234397" y="2956154"/>
              <a:ext cx="1450090" cy="64633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/>
            <p:cNvSpPr/>
            <p:nvPr/>
          </p:nvSpPr>
          <p:spPr>
            <a:xfrm>
              <a:off x="4899218" y="2934327"/>
              <a:ext cx="1450672" cy="668159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7" name="Connecteur droit avec flèche 56"/>
            <p:cNvCxnSpPr>
              <a:stCxn id="53" idx="5"/>
              <a:endCxn id="54" idx="0"/>
            </p:cNvCxnSpPr>
            <p:nvPr/>
          </p:nvCxnSpPr>
          <p:spPr>
            <a:xfrm>
              <a:off x="7323800" y="1911910"/>
              <a:ext cx="635642" cy="104424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>
              <a:stCxn id="56" idx="0"/>
              <a:endCxn id="53" idx="3"/>
            </p:cNvCxnSpPr>
            <p:nvPr/>
          </p:nvCxnSpPr>
          <p:spPr>
            <a:xfrm flipV="1">
              <a:off x="5624554" y="1911910"/>
              <a:ext cx="620761" cy="1022417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6"/>
                  </a:gs>
                  <a:gs pos="100000">
                    <a:schemeClr val="accent1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>
              <a:stCxn id="50" idx="1"/>
              <a:endCxn id="56" idx="6"/>
            </p:cNvCxnSpPr>
            <p:nvPr/>
          </p:nvCxnSpPr>
          <p:spPr>
            <a:xfrm flipH="1" flipV="1">
              <a:off x="6349890" y="3268407"/>
              <a:ext cx="884507" cy="1091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6253191" y="2229466"/>
              <a:ext cx="1147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Contre-réaction</a:t>
              </a: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4334888" y="4464405"/>
            <a:ext cx="4177494" cy="1856935"/>
            <a:chOff x="4445504" y="5028862"/>
            <a:chExt cx="4177494" cy="1856935"/>
          </a:xfrm>
        </p:grpSpPr>
        <p:sp>
          <p:nvSpPr>
            <p:cNvPr id="63" name="ZoneTexte 62"/>
            <p:cNvSpPr txBox="1"/>
            <p:nvPr/>
          </p:nvSpPr>
          <p:spPr>
            <a:xfrm>
              <a:off x="6116268" y="5028862"/>
              <a:ext cx="889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etard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>
                  <a:off x="4445504" y="5755551"/>
                  <a:ext cx="1826115" cy="11302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Ressort </a:t>
                  </a:r>
                  <a:r>
                    <a:rPr lang="fr-FR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optique</a:t>
                  </a:r>
                </a:p>
                <a:p>
                  <a:pPr algn="ctr"/>
                  <a:endParaRPr lang="fr-FR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504" y="5755551"/>
                  <a:ext cx="1826115" cy="113024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6989" b="-16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/>
                <p:cNvSpPr txBox="1"/>
                <p:nvPr/>
              </p:nvSpPr>
              <p:spPr>
                <a:xfrm>
                  <a:off x="7257881" y="5755551"/>
                  <a:ext cx="1365117" cy="1130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Friction froide</a:t>
                  </a:r>
                </a:p>
                <a:p>
                  <a:endParaRPr lang="fr-FR" i="1" dirty="0" smtClean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∝−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̇"/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fr-FR" b="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5" name="ZoneTexte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7881" y="5755551"/>
                  <a:ext cx="1365117" cy="113024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9375" t="-7027" r="-9821" b="-162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Connecteur droit avec flèche 65"/>
            <p:cNvCxnSpPr>
              <a:stCxn id="63" idx="1"/>
              <a:endCxn id="64" idx="0"/>
            </p:cNvCxnSpPr>
            <p:nvPr/>
          </p:nvCxnSpPr>
          <p:spPr>
            <a:xfrm flipH="1">
              <a:off x="5358562" y="5213528"/>
              <a:ext cx="757706" cy="542023"/>
            </a:xfrm>
            <a:prstGeom prst="straightConnector1">
              <a:avLst/>
            </a:prstGeom>
            <a:ln w="25400">
              <a:gradFill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>
              <a:stCxn id="63" idx="3"/>
              <a:endCxn id="65" idx="0"/>
            </p:cNvCxnSpPr>
            <p:nvPr/>
          </p:nvCxnSpPr>
          <p:spPr>
            <a:xfrm>
              <a:off x="7005773" y="5213528"/>
              <a:ext cx="934667" cy="542023"/>
            </a:xfrm>
            <a:prstGeom prst="straightConnector1">
              <a:avLst/>
            </a:prstGeom>
            <a:ln w="25400">
              <a:gradFill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ZoneTexte 67"/>
          <p:cNvSpPr txBox="1"/>
          <p:nvPr/>
        </p:nvSpPr>
        <p:spPr>
          <a:xfrm>
            <a:off x="3793254" y="3132092"/>
            <a:ext cx="5114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Le 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couplage optomécanique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lie les 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déplacements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 du miroir et l’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intensité </a:t>
            </a:r>
            <a:r>
              <a:rPr lang="fr-FR" b="1" dirty="0" err="1" smtClean="0">
                <a:solidFill>
                  <a:schemeClr val="bg1">
                    <a:lumMod val="50000"/>
                  </a:schemeClr>
                </a:solidFill>
              </a:rPr>
              <a:t>intracavité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par l’intermédiaire de la 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pression de radiation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env</m:t>
                          </m:r>
                        </m:sub>
                      </m:sSub>
                      <m:f>
                        <m:f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48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85185E-6 L 0.13733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0.01163 0.0002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C 0.00069 0.01226 0.00156 0.02476 0.00278 0.03449 C 0.00399 0.04398 0.00521 0.05023 0.00677 0.05763 C 0.0085 0.06481 0.01059 0.07152 0.01284 0.07847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" y="391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63 0.00023 L -0.01215 -0.0004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4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84 0.07847 L -0.0099 -0.083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-812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15 -0.00046 L -1.11111E-6 -1.85185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" y="2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9 -0.0838 L 2.77778E-6 4.81481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419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61" grpId="0"/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70829"/>
            <a:ext cx="8686800" cy="228000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719131" y="4573083"/>
            <a:ext cx="1919336" cy="67477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4502661" cy="285387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6541285" cy="2857871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Refroidissement par rétroaction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15</a:t>
            </a:r>
            <a:endParaRPr lang="fr-FR" sz="1600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228600" y="5799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mesure des déplacements </a:t>
            </a:r>
            <a:r>
              <a:rPr lang="fr-FR" dirty="0" smtClean="0">
                <a:solidFill>
                  <a:schemeClr val="accent1"/>
                </a:solidFill>
              </a:rPr>
              <a:t>permet </a:t>
            </a:r>
            <a:r>
              <a:rPr lang="fr-FR" dirty="0" smtClean="0">
                <a:solidFill>
                  <a:schemeClr val="accent1"/>
                </a:solidFill>
              </a:rPr>
              <a:t>d’appliquer une </a:t>
            </a:r>
            <a:r>
              <a:rPr lang="fr-FR" b="1" dirty="0" smtClean="0">
                <a:solidFill>
                  <a:schemeClr val="accent1"/>
                </a:solidFill>
              </a:rPr>
              <a:t>force de frottements visqueux</a:t>
            </a:r>
            <a:r>
              <a:rPr lang="fr-FR" dirty="0" smtClean="0">
                <a:solidFill>
                  <a:schemeClr val="accent1"/>
                </a:solidFill>
              </a:rPr>
              <a:t> qui </a:t>
            </a:r>
            <a:r>
              <a:rPr lang="fr-FR" b="1" dirty="0" smtClean="0">
                <a:solidFill>
                  <a:schemeClr val="accent1"/>
                </a:solidFill>
              </a:rPr>
              <a:t>diminue la température effective</a:t>
            </a:r>
            <a:r>
              <a:rPr lang="fr-FR" dirty="0" smtClean="0">
                <a:solidFill>
                  <a:schemeClr val="accent1"/>
                </a:solidFill>
              </a:rPr>
              <a:t> de l’oscillateur</a:t>
            </a:r>
            <a:endParaRPr lang="fr-FR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/>
          <p:cNvSpPr txBox="1"/>
          <p:nvPr/>
        </p:nvSpPr>
        <p:spPr>
          <a:xfrm>
            <a:off x="4037258" y="2403615"/>
            <a:ext cx="1297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Modulateur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0303" r="-2424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85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7037E-6 L 0.2243 0.0009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/>
      <p:bldP spid="13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2"/>
            <a:ext cx="8686800" cy="319718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1"/>
            <a:ext cx="8686800" cy="319718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9"/>
            <a:ext cx="8686800" cy="3197186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9"/>
            <a:ext cx="8686800" cy="3197186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Résultats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16</a:t>
            </a:r>
            <a:endParaRPr lang="fr-FR" sz="1600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228600" y="883661"/>
            <a:ext cx="4045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</a:t>
            </a:r>
            <a:r>
              <a:rPr lang="fr-FR" b="1" dirty="0" smtClean="0">
                <a:solidFill>
                  <a:schemeClr val="accent1"/>
                </a:solidFill>
              </a:rPr>
              <a:t>température</a:t>
            </a:r>
            <a:r>
              <a:rPr lang="fr-FR" dirty="0" smtClean="0">
                <a:solidFill>
                  <a:schemeClr val="accent1"/>
                </a:solidFill>
              </a:rPr>
              <a:t> de l’oscillateur est déduite de son </a:t>
            </a:r>
            <a:r>
              <a:rPr lang="fr-FR" b="1" dirty="0" smtClean="0">
                <a:solidFill>
                  <a:schemeClr val="accent1"/>
                </a:solidFill>
              </a:rPr>
              <a:t>mouvement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b="1" dirty="0" smtClean="0">
                <a:solidFill>
                  <a:schemeClr val="accent1"/>
                </a:solidFill>
              </a:rPr>
              <a:t>brownien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10" y="2031544"/>
            <a:ext cx="1107652" cy="978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/>
              <p:cNvSpPr txBox="1"/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6"/>
                    </a:solidFill>
                  </a:rPr>
                  <a:t>Pour une </a:t>
                </a:r>
                <a:r>
                  <a:rPr lang="fr-FR" b="1" dirty="0" smtClean="0">
                    <a:solidFill>
                      <a:schemeClr val="accent6"/>
                    </a:solidFill>
                  </a:rPr>
                  <a:t>masse effective de 33 µg </a:t>
                </a:r>
                <a:r>
                  <a:rPr lang="fr-FR" dirty="0" smtClean="0">
                    <a:solidFill>
                      <a:schemeClr val="accent6"/>
                    </a:solidFill>
                  </a:rPr>
                  <a:t>et une </a:t>
                </a:r>
                <a:r>
                  <a:rPr lang="fr-FR" b="1" dirty="0" smtClean="0">
                    <a:solidFill>
                      <a:schemeClr val="accent6"/>
                    </a:solidFill>
                  </a:rPr>
                  <a:t>fréquence de 3,6 MHz </a:t>
                </a:r>
                <a:r>
                  <a:rPr lang="fr-FR" dirty="0" smtClean="0">
                    <a:solidFill>
                      <a:schemeClr val="accent6"/>
                    </a:solidFill>
                  </a:rPr>
                  <a:t>:</a:t>
                </a:r>
              </a:p>
              <a:p>
                <a:endParaRPr lang="fr-FR" b="1" dirty="0">
                  <a:solidFill>
                    <a:schemeClr val="accent2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=1,0±0,1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mK</m:t>
                    </m:r>
                  </m:oMath>
                </a14:m>
                <a:r>
                  <a:rPr lang="fr-FR" dirty="0" smtClean="0">
                    <a:solidFill>
                      <a:schemeClr val="accent6"/>
                    </a:solidFill>
                  </a:rPr>
                  <a:t> soit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5,5±0,5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phonons</m:t>
                    </m:r>
                  </m:oMath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blipFill rotWithShape="0">
                <a:blip r:embed="rId13"/>
                <a:stretch>
                  <a:fillRect l="-632" t="-3871" b="-70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/>
          <p:cNvSpPr txBox="1"/>
          <p:nvPr/>
        </p:nvSpPr>
        <p:spPr>
          <a:xfrm>
            <a:off x="5019261" y="883661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accent1"/>
                </a:solidFill>
              </a:rPr>
              <a:t>L’oscillateur est </a:t>
            </a:r>
            <a:r>
              <a:rPr lang="fr-FR" b="1" dirty="0" smtClean="0">
                <a:solidFill>
                  <a:schemeClr val="accent1"/>
                </a:solidFill>
              </a:rPr>
              <a:t>refroidi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>en augmentant le</a:t>
            </a:r>
            <a:r>
              <a:rPr lang="fr-FR" b="1" dirty="0" smtClean="0">
                <a:solidFill>
                  <a:schemeClr val="accent1"/>
                </a:solidFill>
              </a:rPr>
              <a:t> gain de la boucle de la rétroaction</a:t>
            </a:r>
            <a:endParaRPr lang="fr-FR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80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96211" y="1121198"/>
                <a:ext cx="3515706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phase</m:t>
                          </m:r>
                        </m:sup>
                      </m:sSubSup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rad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11" y="1121198"/>
                <a:ext cx="3515706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Vers une amélioration de la sensibilité des mesures de déplacement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17</a:t>
            </a:r>
            <a:endParaRPr lang="fr-F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blipFill rotWithShape="0">
                <a:blip r:embed="rId7"/>
                <a:stretch>
                  <a:fillRect r="-6494" b="-109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7778" r="-2222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-31377" y="1978187"/>
            <a:ext cx="720000" cy="720000"/>
          </a:xfrm>
          <a:prstGeom prst="arc">
            <a:avLst>
              <a:gd name="adj1" fmla="val 18039390"/>
              <a:gd name="adj2" fmla="val 0"/>
            </a:avLst>
          </a:prstGeom>
          <a:ln w="222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109887" y="1121198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887" y="1121198"/>
                <a:ext cx="1415900" cy="61279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32" y="892175"/>
            <a:ext cx="2419005" cy="124498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7"/>
            <a:ext cx="3566167" cy="265176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6"/>
            <a:ext cx="3566167" cy="2651765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5"/>
            <a:ext cx="3566167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2" y="2009754"/>
            <a:ext cx="3566167" cy="265176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661519"/>
            <a:ext cx="5039058" cy="1990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ZoneTexte 27"/>
          <p:cNvSpPr txBox="1"/>
          <p:nvPr/>
        </p:nvSpPr>
        <p:spPr>
          <a:xfrm>
            <a:off x="228600" y="2737129"/>
            <a:ext cx="3776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</a:t>
            </a:r>
            <a:r>
              <a:rPr lang="fr-FR" b="1" dirty="0" smtClean="0">
                <a:solidFill>
                  <a:schemeClr val="accent1"/>
                </a:solidFill>
              </a:rPr>
              <a:t>fluctuations quantiques </a:t>
            </a:r>
            <a:r>
              <a:rPr lang="fr-FR" dirty="0" smtClean="0">
                <a:solidFill>
                  <a:schemeClr val="accent1"/>
                </a:solidFill>
              </a:rPr>
              <a:t>de la lumière dégradent la sensibilité :</a:t>
            </a:r>
          </a:p>
          <a:p>
            <a:pPr marL="742950" lvl="1" indent="-285750">
              <a:buFontTx/>
              <a:buChar char="-"/>
            </a:pPr>
            <a:r>
              <a:rPr lang="fr-FR" b="1" dirty="0" smtClean="0">
                <a:solidFill>
                  <a:schemeClr val="accent2"/>
                </a:solidFill>
              </a:rPr>
              <a:t>directement</a:t>
            </a:r>
            <a:endParaRPr lang="fr-FR" dirty="0">
              <a:solidFill>
                <a:schemeClr val="accent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fr-FR" dirty="0" smtClean="0">
                <a:solidFill>
                  <a:schemeClr val="accent6"/>
                </a:solidFill>
              </a:rPr>
              <a:t>via la </a:t>
            </a:r>
            <a:r>
              <a:rPr lang="fr-FR" b="1" dirty="0" smtClean="0">
                <a:solidFill>
                  <a:schemeClr val="accent6"/>
                </a:solidFill>
              </a:rPr>
              <a:t>pression de radiation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5407846" y="5195308"/>
            <a:ext cx="3519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L’utilisation de </a:t>
            </a:r>
            <a:r>
              <a:rPr lang="fr-FR" b="1" dirty="0" smtClean="0">
                <a:solidFill>
                  <a:schemeClr val="accent1"/>
                </a:solidFill>
              </a:rPr>
              <a:t>lumière comprimée </a:t>
            </a:r>
            <a:r>
              <a:rPr lang="fr-FR" dirty="0" smtClean="0">
                <a:solidFill>
                  <a:schemeClr val="accent1"/>
                </a:solidFill>
              </a:rPr>
              <a:t>permettra d’améliorer la sensibilité des </a:t>
            </a:r>
            <a:r>
              <a:rPr lang="fr-FR" b="1" dirty="0" smtClean="0">
                <a:solidFill>
                  <a:schemeClr val="accent1"/>
                </a:solidFill>
              </a:rPr>
              <a:t>interféromètres gravitationnels</a:t>
            </a:r>
            <a:endParaRPr lang="fr-FR" b="1" dirty="0">
              <a:solidFill>
                <a:schemeClr val="accent1"/>
              </a:solidFill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856723" y="920062"/>
            <a:ext cx="518801" cy="356792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V="1">
            <a:off x="949738" y="865158"/>
            <a:ext cx="332771" cy="479366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3934793" y="6287503"/>
            <a:ext cx="133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>
                <a:solidFill>
                  <a:schemeClr val="bg1"/>
                </a:solidFill>
              </a:rPr>
              <a:t>Virgo</a:t>
            </a:r>
            <a:r>
              <a:rPr lang="fr-FR" i="1" dirty="0" smtClean="0">
                <a:solidFill>
                  <a:schemeClr val="bg1"/>
                </a:solidFill>
              </a:rPr>
              <a:t> (Italie)</a:t>
            </a:r>
            <a:endParaRPr lang="fr-FR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26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18</a:t>
            </a:r>
            <a:endParaRPr lang="fr-FR" sz="1600" dirty="0" smtClean="0"/>
          </a:p>
        </p:txBody>
      </p:sp>
      <p:grpSp>
        <p:nvGrpSpPr>
          <p:cNvPr id="20" name="Groupe 19"/>
          <p:cNvGrpSpPr/>
          <p:nvPr/>
        </p:nvGrpSpPr>
        <p:grpSpPr>
          <a:xfrm>
            <a:off x="2976579" y="724493"/>
            <a:ext cx="1818861" cy="854765"/>
            <a:chOff x="2976579" y="724493"/>
            <a:chExt cx="1818861" cy="854765"/>
          </a:xfrm>
        </p:grpSpPr>
        <p:sp>
          <p:nvSpPr>
            <p:cNvPr id="3" name="Ellipse 2"/>
            <p:cNvSpPr/>
            <p:nvPr/>
          </p:nvSpPr>
          <p:spPr>
            <a:xfrm>
              <a:off x="2976579" y="724493"/>
              <a:ext cx="1818861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191558" y="967210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Électronique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6755177" y="355161"/>
            <a:ext cx="2033683" cy="854765"/>
            <a:chOff x="6755177" y="355161"/>
            <a:chExt cx="2033683" cy="854765"/>
          </a:xfrm>
        </p:grpSpPr>
        <p:sp>
          <p:nvSpPr>
            <p:cNvPr id="9" name="ZoneTexte 8"/>
            <p:cNvSpPr txBox="1"/>
            <p:nvPr/>
          </p:nvSpPr>
          <p:spPr>
            <a:xfrm>
              <a:off x="6948398" y="597878"/>
              <a:ext cx="1679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Programmation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1" name="Ellipse 10"/>
            <p:cNvSpPr/>
            <p:nvPr/>
          </p:nvSpPr>
          <p:spPr>
            <a:xfrm>
              <a:off x="6755177" y="355161"/>
              <a:ext cx="2033683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351816" y="1178677"/>
            <a:ext cx="1381408" cy="854765"/>
            <a:chOff x="351816" y="1178677"/>
            <a:chExt cx="1381408" cy="854765"/>
          </a:xfrm>
        </p:grpSpPr>
        <p:sp>
          <p:nvSpPr>
            <p:cNvPr id="2" name="ZoneTexte 1"/>
            <p:cNvSpPr txBox="1"/>
            <p:nvPr/>
          </p:nvSpPr>
          <p:spPr>
            <a:xfrm>
              <a:off x="479834" y="1421394"/>
              <a:ext cx="1125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Cryogénie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Ellipse 13"/>
            <p:cNvSpPr/>
            <p:nvPr/>
          </p:nvSpPr>
          <p:spPr>
            <a:xfrm>
              <a:off x="351816" y="1178677"/>
              <a:ext cx="1381408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786266" y="3702184"/>
            <a:ext cx="1143000" cy="854765"/>
            <a:chOff x="6227842" y="3795128"/>
            <a:chExt cx="1143000" cy="854765"/>
          </a:xfrm>
        </p:grpSpPr>
        <p:sp>
          <p:nvSpPr>
            <p:cNvPr id="6" name="ZoneTexte 5"/>
            <p:cNvSpPr txBox="1"/>
            <p:nvPr/>
          </p:nvSpPr>
          <p:spPr>
            <a:xfrm>
              <a:off x="6326008" y="4037845"/>
              <a:ext cx="961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Optique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" name="Ellipse 14"/>
            <p:cNvSpPr/>
            <p:nvPr/>
          </p:nvSpPr>
          <p:spPr>
            <a:xfrm>
              <a:off x="6227842" y="3795128"/>
              <a:ext cx="1143000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7218442" y="3429000"/>
            <a:ext cx="1677641" cy="854765"/>
            <a:chOff x="1915631" y="4896786"/>
            <a:chExt cx="1677641" cy="854765"/>
          </a:xfrm>
        </p:grpSpPr>
        <p:sp>
          <p:nvSpPr>
            <p:cNvPr id="8" name="ZoneTexte 7"/>
            <p:cNvSpPr txBox="1"/>
            <p:nvPr/>
          </p:nvSpPr>
          <p:spPr>
            <a:xfrm>
              <a:off x="2107352" y="5139503"/>
              <a:ext cx="1294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Oscillateurs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1915631" y="4896786"/>
              <a:ext cx="1677641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97048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Oscillateurs et micro-pilier 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19</a:t>
            </a:r>
            <a:endParaRPr lang="fr-FR" sz="1600" dirty="0" smtClean="0"/>
          </a:p>
        </p:txBody>
      </p:sp>
      <p:sp>
        <p:nvSpPr>
          <p:cNvPr id="17" name="ZoneTexte 16"/>
          <p:cNvSpPr txBox="1"/>
          <p:nvPr/>
        </p:nvSpPr>
        <p:spPr>
          <a:xfrm>
            <a:off x="228600" y="579961"/>
            <a:ext cx="8686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Réinvestir les connaissances théoriques et les compétences expérimentales développées pendant la thèse autour de </a:t>
            </a:r>
            <a:r>
              <a:rPr lang="fr-FR" b="1" dirty="0">
                <a:solidFill>
                  <a:schemeClr val="accent1"/>
                </a:solidFill>
              </a:rPr>
              <a:t>l’oscillateur mécanique </a:t>
            </a:r>
            <a:r>
              <a:rPr lang="fr-FR" dirty="0">
                <a:solidFill>
                  <a:schemeClr val="accent1"/>
                </a:solidFill>
              </a:rPr>
              <a:t>qu’est le micro-pilier.</a:t>
            </a:r>
            <a:endParaRPr lang="fr-FR" i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Contexte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Premier trimestre de première année de CPGE, </a:t>
            </a:r>
            <a:r>
              <a:rPr lang="fr-FR" b="1" dirty="0" smtClean="0">
                <a:solidFill>
                  <a:schemeClr val="accent1"/>
                </a:solidFill>
              </a:rPr>
              <a:t>signaux physiques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harmonique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amorti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Filtrage linéaire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Etude spectrale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Fil conducteur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Confronter le modèle de l’oscillateur à des systèmes réels</a:t>
            </a:r>
            <a:endParaRPr lang="fr-FR" b="1" dirty="0">
              <a:solidFill>
                <a:schemeClr val="accent1"/>
              </a:solidFill>
            </a:endParaRPr>
          </a:p>
          <a:p>
            <a:pPr lvl="1"/>
            <a:endParaRPr lang="fr-FR" b="1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Déroulement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Cours + TD : aspects théoriques et résultats importants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TP : étude de différents oscillateurs : diapasons, verre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Évaluation : étude documentaire autour des oscillateurs micro-fabriqués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432874"/>
            <a:ext cx="9144000" cy="228436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3673489"/>
            <a:ext cx="9144000" cy="128613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4959626"/>
            <a:ext cx="9144000" cy="187543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5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ZoneTexte 28"/>
          <p:cNvSpPr txBox="1"/>
          <p:nvPr/>
        </p:nvSpPr>
        <p:spPr>
          <a:xfrm>
            <a:off x="228599" y="648279"/>
            <a:ext cx="122312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2010-2012</a:t>
            </a: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2012-2013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2013-2014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2014-2015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2015-2019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2019-2020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451728" y="648279"/>
            <a:ext cx="746367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CPGE, filière </a:t>
            </a:r>
            <a:r>
              <a:rPr lang="fr-FR" b="1" dirty="0" smtClean="0">
                <a:solidFill>
                  <a:schemeClr val="accent1"/>
                </a:solidFill>
              </a:rPr>
              <a:t>PCSI</a:t>
            </a:r>
            <a:r>
              <a:rPr lang="fr-FR" dirty="0" smtClean="0">
                <a:solidFill>
                  <a:schemeClr val="accent1"/>
                </a:solidFill>
              </a:rPr>
              <a:t> puis </a:t>
            </a:r>
            <a:r>
              <a:rPr lang="fr-FR" b="1" dirty="0" smtClean="0">
                <a:solidFill>
                  <a:schemeClr val="accent1"/>
                </a:solidFill>
              </a:rPr>
              <a:t>PC*</a:t>
            </a:r>
            <a:r>
              <a:rPr lang="fr-FR" dirty="0" smtClean="0">
                <a:solidFill>
                  <a:schemeClr val="accent1"/>
                </a:solidFill>
              </a:rPr>
              <a:t> au lycée Louis-le-Grand,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Licence 3, parcours </a:t>
            </a:r>
            <a:r>
              <a:rPr lang="fr-FR" b="1" dirty="0" smtClean="0">
                <a:solidFill>
                  <a:schemeClr val="accent1"/>
                </a:solidFill>
              </a:rPr>
              <a:t>physique-chimie</a:t>
            </a:r>
            <a:r>
              <a:rPr lang="fr-FR" dirty="0" smtClean="0">
                <a:solidFill>
                  <a:schemeClr val="accent1"/>
                </a:solidFill>
              </a:rPr>
              <a:t> à l’université Pierre et </a:t>
            </a:r>
            <a:r>
              <a:rPr lang="fr-FR" dirty="0">
                <a:solidFill>
                  <a:schemeClr val="accent1"/>
                </a:solidFill>
              </a:rPr>
              <a:t>Marie Curie (UPMC</a:t>
            </a:r>
            <a:r>
              <a:rPr lang="fr-FR" dirty="0" smtClean="0">
                <a:solidFill>
                  <a:schemeClr val="accent1"/>
                </a:solidFill>
              </a:rPr>
              <a:t>),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1, parcours </a:t>
            </a:r>
            <a:r>
              <a:rPr lang="fr-FR" b="1" dirty="0" smtClean="0">
                <a:solidFill>
                  <a:schemeClr val="accent1"/>
                </a:solidFill>
              </a:rPr>
              <a:t>physique générale </a:t>
            </a:r>
            <a:r>
              <a:rPr lang="fr-FR" dirty="0" smtClean="0">
                <a:solidFill>
                  <a:schemeClr val="accent1"/>
                </a:solidFill>
              </a:rPr>
              <a:t>du master Physique et applications de l’UPMC, Paris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2, parcours </a:t>
            </a:r>
            <a:r>
              <a:rPr lang="fr-FR" b="1" dirty="0" smtClean="0">
                <a:solidFill>
                  <a:schemeClr val="accent1"/>
                </a:solidFill>
              </a:rPr>
              <a:t>Lumière, matière et interactions </a:t>
            </a:r>
            <a:r>
              <a:rPr lang="fr-FR" dirty="0" smtClean="0">
                <a:solidFill>
                  <a:schemeClr val="accent1"/>
                </a:solidFill>
              </a:rPr>
              <a:t>du master Optique, matière, plasma de l’UPMC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Doctorat réalisé au laboratoire </a:t>
            </a:r>
            <a:r>
              <a:rPr lang="fr-FR" dirty="0" smtClean="0">
                <a:solidFill>
                  <a:schemeClr val="accent1"/>
                </a:solidFill>
              </a:rPr>
              <a:t>Kastler </a:t>
            </a:r>
            <a:r>
              <a:rPr lang="fr-FR" dirty="0" err="1" smtClean="0">
                <a:solidFill>
                  <a:schemeClr val="accent1"/>
                </a:solidFill>
              </a:rPr>
              <a:t>Brossel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smtClean="0">
                <a:solidFill>
                  <a:schemeClr val="accent1"/>
                </a:solidFill>
              </a:rPr>
              <a:t>LKB, Paris) sous la direction de Pierre-François </a:t>
            </a:r>
            <a:r>
              <a:rPr lang="fr-FR" dirty="0" err="1" smtClean="0">
                <a:solidFill>
                  <a:schemeClr val="accent1"/>
                </a:solidFill>
              </a:rPr>
              <a:t>Cohadon</a:t>
            </a:r>
            <a:r>
              <a:rPr lang="fr-FR" dirty="0" smtClean="0">
                <a:solidFill>
                  <a:schemeClr val="accent1"/>
                </a:solidFill>
              </a:rPr>
              <a:t> :</a:t>
            </a:r>
          </a:p>
          <a:p>
            <a:r>
              <a:rPr lang="fr-FR" b="1" dirty="0" smtClean="0">
                <a:solidFill>
                  <a:schemeClr val="accent6"/>
                </a:solidFill>
              </a:rPr>
              <a:t>Refroidissement de résonateurs macroscopiques proche de leur état quantique fondamental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Préparation à l’agrégation </a:t>
            </a:r>
            <a:r>
              <a:rPr lang="fr-FR" dirty="0" smtClean="0">
                <a:solidFill>
                  <a:schemeClr val="accent1"/>
                </a:solidFill>
              </a:rPr>
              <a:t>au centre de Montrouge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4261330"/>
            <a:ext cx="9144000" cy="16492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1432874"/>
            <a:ext cx="9144000" cy="8723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0" y="2305269"/>
            <a:ext cx="9144000" cy="196507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Parcours universitaire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5910604"/>
            <a:ext cx="9144000" cy="8380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31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" grpId="0" animBg="1"/>
      <p:bldP spid="20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Cours et TD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20</a:t>
            </a:r>
            <a:endParaRPr lang="fr-F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Équation canonique de l’oscillateur harmonique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r>
                  <a:rPr lang="fr-FR" i="1" dirty="0">
                    <a:solidFill>
                      <a:schemeClr val="accent1"/>
                    </a:solidFill>
                  </a:rPr>
                  <a:t>Comment déterminer la pulsation propre </a:t>
                </a:r>
                <a:r>
                  <a:rPr lang="fr-FR" i="1" dirty="0" smtClean="0">
                    <a:solidFill>
                      <a:schemeClr val="accent1"/>
                    </a:solidFill>
                  </a:rPr>
                  <a:t>?</a:t>
                </a:r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632" t="-3974" b="-92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/>
              <p:cNvSpPr txBox="1"/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Équation canonique de l’oscillateur amorti :</a:t>
                </a:r>
                <a:endParaRPr lang="fr-FR" i="1" dirty="0" smtClean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  <a:p>
                <a:r>
                  <a:rPr lang="fr-FR" i="1" dirty="0" smtClean="0">
                    <a:solidFill>
                      <a:schemeClr val="accent1"/>
                    </a:solidFill>
                  </a:rPr>
                  <a:t>Quelles sont les sources </a:t>
                </a:r>
                <a:r>
                  <a:rPr lang="fr-FR" i="1" dirty="0" smtClean="0">
                    <a:solidFill>
                      <a:schemeClr val="accent1"/>
                    </a:solidFill>
                  </a:rPr>
                  <a:t>d’amortissement </a:t>
                </a:r>
                <a:r>
                  <a:rPr lang="fr-FR" i="1" dirty="0" smtClean="0">
                    <a:solidFill>
                      <a:schemeClr val="accent1"/>
                    </a:solidFill>
                  </a:rPr>
                  <a:t>?</a:t>
                </a:r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632" t="-3289" b="-92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228600" y="4429710"/>
                <a:ext cx="8686800" cy="1260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En régime forcé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̈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ba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ext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r>
                  <a:rPr lang="fr-FR" i="1" dirty="0" smtClean="0">
                    <a:solidFill>
                      <a:schemeClr val="accent1"/>
                    </a:solidFill>
                  </a:rPr>
                  <a:t>Quelles sont les caractéristiques </a:t>
                </a:r>
                <a:r>
                  <a:rPr lang="fr-FR" i="1" dirty="0">
                    <a:solidFill>
                      <a:schemeClr val="accent1"/>
                    </a:solidFill>
                  </a:rPr>
                  <a:t>d</a:t>
                </a:r>
                <a:r>
                  <a:rPr lang="fr-FR" i="1" dirty="0" smtClean="0">
                    <a:solidFill>
                      <a:schemeClr val="accent1"/>
                    </a:solidFill>
                  </a:rPr>
                  <a:t>’un système résonant ?</a:t>
                </a: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429710"/>
                <a:ext cx="8686800" cy="1260153"/>
              </a:xfrm>
              <a:prstGeom prst="rect">
                <a:avLst/>
              </a:prstGeom>
              <a:blipFill rotWithShape="0">
                <a:blip r:embed="rId8"/>
                <a:stretch>
                  <a:fillRect l="-632" t="-2913" b="-72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/>
          <p:cNvGrpSpPr/>
          <p:nvPr/>
        </p:nvGrpSpPr>
        <p:grpSpPr>
          <a:xfrm>
            <a:off x="5349233" y="511175"/>
            <a:ext cx="3566167" cy="2651765"/>
            <a:chOff x="5349233" y="511175"/>
            <a:chExt cx="3566167" cy="265176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233" y="511175"/>
              <a:ext cx="3566167" cy="2651765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67" y="661464"/>
              <a:ext cx="912358" cy="8057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3" name="ZoneTexte 12"/>
          <p:cNvSpPr txBox="1"/>
          <p:nvPr/>
        </p:nvSpPr>
        <p:spPr>
          <a:xfrm>
            <a:off x="228600" y="6071262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Illustration des différents résultats avec des simulations Python.</a:t>
            </a:r>
          </a:p>
        </p:txBody>
      </p:sp>
    </p:spTree>
    <p:extLst>
      <p:ext uri="{BB962C8B-B14F-4D97-AF65-F5344CB8AC3E}">
        <p14:creationId xmlns:p14="http://schemas.microsoft.com/office/powerpoint/2010/main" val="23708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46" y="1398071"/>
            <a:ext cx="1681473" cy="403553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7" r="16708"/>
          <a:stretch/>
        </p:blipFill>
        <p:spPr>
          <a:xfrm>
            <a:off x="228600" y="1723202"/>
            <a:ext cx="2424165" cy="3566773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caractérisation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21</a:t>
            </a:r>
            <a:endParaRPr lang="fr-FR" sz="1600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228600" y="1133144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En </a:t>
            </a:r>
            <a:r>
              <a:rPr lang="fr-FR" b="1" dirty="0" smtClean="0">
                <a:solidFill>
                  <a:schemeClr val="accent1"/>
                </a:solidFill>
              </a:rPr>
              <a:t>régime libre</a:t>
            </a:r>
            <a:r>
              <a:rPr lang="fr-FR" dirty="0" smtClean="0">
                <a:solidFill>
                  <a:schemeClr val="accent1"/>
                </a:solidFill>
              </a:rPr>
              <a:t>, on mesure la </a:t>
            </a:r>
            <a:r>
              <a:rPr lang="fr-FR" b="1" dirty="0" smtClean="0">
                <a:solidFill>
                  <a:schemeClr val="accent1"/>
                </a:solidFill>
              </a:rPr>
              <a:t>fréquence propre </a:t>
            </a:r>
            <a:r>
              <a:rPr lang="fr-FR" dirty="0" smtClean="0">
                <a:solidFill>
                  <a:schemeClr val="accent1"/>
                </a:solidFill>
              </a:rPr>
              <a:t>et le </a:t>
            </a:r>
            <a:r>
              <a:rPr lang="fr-FR" b="1" dirty="0" smtClean="0">
                <a:solidFill>
                  <a:schemeClr val="accent1"/>
                </a:solidFill>
              </a:rPr>
              <a:t>facteur de qualité</a:t>
            </a:r>
            <a:r>
              <a:rPr lang="fr-FR" dirty="0" smtClean="0">
                <a:solidFill>
                  <a:schemeClr val="accent1"/>
                </a:solidFill>
              </a:rPr>
              <a:t>.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4453119" y="1723808"/>
            <a:ext cx="4462281" cy="3566167"/>
            <a:chOff x="3904488" y="3458850"/>
            <a:chExt cx="4462281" cy="3566167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488" y="3458850"/>
              <a:ext cx="4462281" cy="3566167"/>
            </a:xfrm>
            <a:prstGeom prst="rect">
              <a:avLst/>
            </a:prstGeom>
          </p:spPr>
        </p:pic>
        <p:cxnSp>
          <p:nvCxnSpPr>
            <p:cNvPr id="18" name="Connecteur droit avec flèche 17"/>
            <p:cNvCxnSpPr/>
            <p:nvPr/>
          </p:nvCxnSpPr>
          <p:spPr>
            <a:xfrm>
              <a:off x="5276088" y="4159938"/>
              <a:ext cx="777240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/>
                <p:cNvSpPr txBox="1"/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ms</m:t>
                        </m:r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ZoneTexte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311" r="-3311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ZoneTexte 11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choisir pertinemment les paramètres d’acquisition</a:t>
            </a:r>
            <a:endParaRPr lang="fr-FR" b="1" i="1" dirty="0">
              <a:solidFill>
                <a:schemeClr val="accent2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28600" y="5433605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chemeClr val="accent1"/>
                </a:solidFill>
              </a:rPr>
              <a:t>Quels sont les paramètres qui influent sur ces valeurs ?</a:t>
            </a: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accent1"/>
                </a:solidFill>
              </a:rPr>
              <a:t>A</a:t>
            </a:r>
            <a:r>
              <a:rPr lang="fr-FR" i="1" dirty="0" smtClean="0">
                <a:solidFill>
                  <a:schemeClr val="accent1"/>
                </a:solidFill>
              </a:rPr>
              <a:t>jout d’une masselotte</a:t>
            </a: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Présence d’une caisse de résonance</a:t>
            </a: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Frottements fluides dans différents milieux</a:t>
            </a:r>
            <a:endParaRPr lang="fr-FR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94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« fonction de transfert »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22</a:t>
            </a:r>
            <a:endParaRPr lang="fr-FR" sz="1600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239330" y="2288879"/>
            <a:ext cx="3894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Une excitation sinusoïdale par un électro-aimant permet de mesurer la </a:t>
            </a:r>
            <a:r>
              <a:rPr lang="fr-FR" b="1" dirty="0" smtClean="0">
                <a:solidFill>
                  <a:schemeClr val="accent1"/>
                </a:solidFill>
              </a:rPr>
              <a:t>réponse fréquentielle</a:t>
            </a:r>
            <a:r>
              <a:rPr lang="fr-FR" dirty="0" smtClean="0">
                <a:solidFill>
                  <a:schemeClr val="accent1"/>
                </a:solidFill>
              </a:rPr>
              <a:t> du diapason.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835" y="1143451"/>
            <a:ext cx="4448565" cy="356616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06" b="21185"/>
          <a:stretch/>
        </p:blipFill>
        <p:spPr>
          <a:xfrm>
            <a:off x="228599" y="4323606"/>
            <a:ext cx="2674689" cy="234437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168" y="4323606"/>
            <a:ext cx="1021788" cy="2309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ZoneTexte 22"/>
          <p:cNvSpPr txBox="1"/>
          <p:nvPr/>
        </p:nvSpPr>
        <p:spPr>
          <a:xfrm>
            <a:off x="4466835" y="5348343"/>
            <a:ext cx="4448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diapason en quartz peut être utilisé comme capteur de pression.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fonction de transfert et résonance – lien avec les filtres électroniques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on fil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>
                <a:solidFill>
                  <a:schemeClr val="bg1"/>
                </a:solidFill>
              </a:rPr>
              <a:t>23</a:t>
            </a:r>
            <a:endParaRPr lang="fr-FR" sz="1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44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2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9697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étude spectrale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24</a:t>
            </a:r>
            <a:endParaRPr lang="fr-FR" sz="1600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228600" y="4998354"/>
            <a:ext cx="4741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oscillateurs réels comportent de nombreux </a:t>
            </a:r>
            <a:r>
              <a:rPr lang="fr-FR" b="1" dirty="0" smtClean="0">
                <a:solidFill>
                  <a:schemeClr val="accent1"/>
                </a:solidFill>
              </a:rPr>
              <a:t>modes propres </a:t>
            </a:r>
            <a:r>
              <a:rPr lang="fr-FR" dirty="0" smtClean="0">
                <a:solidFill>
                  <a:schemeClr val="accent1"/>
                </a:solidFill>
              </a:rPr>
              <a:t>: on peut les décrire par des </a:t>
            </a:r>
            <a:r>
              <a:rPr lang="fr-FR" b="1" dirty="0" smtClean="0">
                <a:solidFill>
                  <a:schemeClr val="accent1"/>
                </a:solidFill>
              </a:rPr>
              <a:t>ensembles d’oscillateurs amortis.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5234933" y="4147853"/>
            <a:ext cx="3566167" cy="2624333"/>
            <a:chOff x="2788916" y="624111"/>
            <a:chExt cx="3566167" cy="2624333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916" y="624111"/>
              <a:ext cx="3566167" cy="2624333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799" y="753457"/>
              <a:ext cx="832105" cy="73488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00" y="1254033"/>
            <a:ext cx="1080000" cy="1440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00" y="1254033"/>
            <a:ext cx="1080000" cy="144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00" y="1254033"/>
            <a:ext cx="1080000" cy="1440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400" y="1254033"/>
            <a:ext cx="1080000" cy="144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33"/>
            <a:ext cx="3570739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00" y="1254033"/>
            <a:ext cx="1080000" cy="1440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937862" y="2936087"/>
            <a:ext cx="4555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verre peut servir pour l’</a:t>
            </a:r>
            <a:r>
              <a:rPr lang="fr-FR" b="1" dirty="0" smtClean="0">
                <a:solidFill>
                  <a:schemeClr val="accent1"/>
                </a:solidFill>
              </a:rPr>
              <a:t>analyse spectrale </a:t>
            </a:r>
            <a:r>
              <a:rPr lang="fr-FR" dirty="0" smtClean="0">
                <a:solidFill>
                  <a:schemeClr val="accent1"/>
                </a:solidFill>
              </a:rPr>
              <a:t>des modes mécaniques d’un objet complexe.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analyse spectrale d’un signal périodique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23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31961" t="7559" r="32843" b="4249"/>
          <a:stretch/>
        </p:blipFill>
        <p:spPr>
          <a:xfrm>
            <a:off x="5925668" y="579961"/>
            <a:ext cx="3218330" cy="453614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/>
          <a:srcRect l="32451" t="7734" r="32844" b="4074"/>
          <a:stretch/>
        </p:blipFill>
        <p:spPr>
          <a:xfrm>
            <a:off x="2985246" y="579961"/>
            <a:ext cx="3173506" cy="453614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/>
          <a:srcRect l="31961" t="7560" r="32941" b="4075"/>
          <a:stretch/>
        </p:blipFill>
        <p:spPr>
          <a:xfrm>
            <a:off x="0" y="581994"/>
            <a:ext cx="3209365" cy="454510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-4483" y="715439"/>
            <a:ext cx="9144000" cy="44824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Évaluation : Micro-capteurs et oscillateurs 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25</a:t>
            </a:r>
            <a:endParaRPr lang="fr-F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21904" y="2625731"/>
                <a:ext cx="2452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04" y="2625731"/>
                <a:ext cx="2452979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945161" y="2345523"/>
                <a:ext cx="1253677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</m:sSubSup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fr-FR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61" y="2345523"/>
                <a:ext cx="1253677" cy="9106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979664" y="2614101"/>
                <a:ext cx="12806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664" y="2614101"/>
                <a:ext cx="1280672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ZoneTexte 30"/>
          <p:cNvSpPr txBox="1"/>
          <p:nvPr/>
        </p:nvSpPr>
        <p:spPr>
          <a:xfrm>
            <a:off x="228600" y="5276833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Evaluer la maitrise des notions :</a:t>
            </a:r>
            <a:endParaRPr lang="fr-FR" b="1" i="1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oscillateur amorti et soumis à une excitation sinusoïdale</a:t>
            </a: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i="1" dirty="0">
                <a:solidFill>
                  <a:schemeClr val="accent1"/>
                </a:solidFill>
              </a:rPr>
              <a:t>s</a:t>
            </a:r>
            <a:r>
              <a:rPr lang="fr-FR" i="1" dirty="0" smtClean="0">
                <a:solidFill>
                  <a:schemeClr val="accent1"/>
                </a:solidFill>
              </a:rPr>
              <a:t>ignaux </a:t>
            </a:r>
            <a:r>
              <a:rPr lang="fr-FR" i="1" dirty="0">
                <a:solidFill>
                  <a:schemeClr val="accent1"/>
                </a:solidFill>
              </a:rPr>
              <a:t>périodiques, </a:t>
            </a:r>
            <a:r>
              <a:rPr lang="fr-FR" i="1" dirty="0" smtClean="0">
                <a:solidFill>
                  <a:schemeClr val="accent1"/>
                </a:solidFill>
              </a:rPr>
              <a:t>spectres</a:t>
            </a:r>
          </a:p>
          <a:p>
            <a:pPr marL="285750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fonction </a:t>
            </a:r>
            <a:r>
              <a:rPr lang="fr-FR" i="1" dirty="0">
                <a:solidFill>
                  <a:schemeClr val="accent1"/>
                </a:solidFill>
              </a:rPr>
              <a:t>de </a:t>
            </a:r>
            <a:r>
              <a:rPr lang="fr-FR" i="1" dirty="0" smtClean="0">
                <a:solidFill>
                  <a:schemeClr val="accent1"/>
                </a:solidFill>
              </a:rPr>
              <a:t>transfert</a:t>
            </a:r>
            <a:endParaRPr lang="fr-FR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22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0" grpId="0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0" y="758016"/>
            <a:ext cx="9144000" cy="1451730"/>
            <a:chOff x="0" y="2338338"/>
            <a:chExt cx="9144000" cy="1451730"/>
          </a:xfrm>
        </p:grpSpPr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1512000" y="3562350"/>
              <a:ext cx="6120000" cy="53975"/>
            </a:xfrm>
            <a:prstGeom prst="rect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9BD7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endParaRPr lang="fr-FR" altLang="fr-FR" dirty="0">
                <a:solidFill>
                  <a:schemeClr val="tx2"/>
                </a:solidFill>
              </a:endParaRPr>
            </a:p>
          </p:txBody>
        </p:sp>
        <p:sp>
          <p:nvSpPr>
            <p:cNvPr id="15" name="Rectangle 2"/>
            <p:cNvSpPr txBox="1">
              <a:spLocks noChangeArrowheads="1"/>
            </p:cNvSpPr>
            <p:nvPr/>
          </p:nvSpPr>
          <p:spPr>
            <a:xfrm>
              <a:off x="0" y="2338338"/>
              <a:ext cx="9144000" cy="145173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altLang="fr-FR" sz="4000" dirty="0" smtClean="0">
                  <a:solidFill>
                    <a:srgbClr val="029AFF"/>
                  </a:solidFill>
                  <a:latin typeface="+mn-lt"/>
                </a:rPr>
                <a:t>Merci pour votre attention !</a:t>
              </a:r>
              <a:endParaRPr lang="fr-FR" altLang="fr-FR" sz="2200" dirty="0">
                <a:solidFill>
                  <a:srgbClr val="029AFF"/>
                </a:solidFill>
                <a:latin typeface="+mn-lt"/>
              </a:endParaRPr>
            </a:p>
          </p:txBody>
        </p:sp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719067"/>
            <a:ext cx="4223304" cy="316747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70" y="2719067"/>
            <a:ext cx="3455430" cy="31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1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Backup slides – </a:t>
            </a:r>
            <a:r>
              <a:rPr lang="fr-FR" altLang="fr-FR" sz="2000" b="1" dirty="0" err="1" smtClean="0">
                <a:solidFill>
                  <a:schemeClr val="accent1"/>
                </a:solidFill>
              </a:rPr>
              <a:t>Templates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N°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8600" y="715439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Texte</a:t>
            </a:r>
            <a:endParaRPr lang="fr-FR" i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9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Tester la mécanique quantique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3</a:t>
            </a:r>
            <a:endParaRPr lang="fr-FR" sz="1600" dirty="0" smtClean="0"/>
          </a:p>
        </p:txBody>
      </p:sp>
      <p:grpSp>
        <p:nvGrpSpPr>
          <p:cNvPr id="40" name="Groupe 39"/>
          <p:cNvGrpSpPr/>
          <p:nvPr/>
        </p:nvGrpSpPr>
        <p:grpSpPr>
          <a:xfrm>
            <a:off x="156076" y="1585120"/>
            <a:ext cx="9318996" cy="4052989"/>
            <a:chOff x="170896" y="2031787"/>
            <a:chExt cx="9318996" cy="4052989"/>
          </a:xfrm>
        </p:grpSpPr>
        <p:sp>
          <p:nvSpPr>
            <p:cNvPr id="25" name="Ellipse 24"/>
            <p:cNvSpPr/>
            <p:nvPr/>
          </p:nvSpPr>
          <p:spPr>
            <a:xfrm>
              <a:off x="3698345" y="2608254"/>
              <a:ext cx="1080000" cy="1080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9" name="Groupe 38"/>
            <p:cNvGrpSpPr/>
            <p:nvPr/>
          </p:nvGrpSpPr>
          <p:grpSpPr>
            <a:xfrm>
              <a:off x="170896" y="2031787"/>
              <a:ext cx="9318996" cy="4052989"/>
              <a:chOff x="170896" y="2031787"/>
              <a:chExt cx="9318996" cy="4052989"/>
            </a:xfrm>
          </p:grpSpPr>
          <p:grpSp>
            <p:nvGrpSpPr>
              <p:cNvPr id="15" name="Groupe 14"/>
              <p:cNvGrpSpPr/>
              <p:nvPr/>
            </p:nvGrpSpPr>
            <p:grpSpPr>
              <a:xfrm rot="-1200000">
                <a:off x="170896" y="2368031"/>
                <a:ext cx="9318996" cy="2541945"/>
                <a:chOff x="389390" y="2803650"/>
                <a:chExt cx="9318996" cy="2541945"/>
              </a:xfrm>
            </p:grpSpPr>
            <p:grpSp>
              <p:nvGrpSpPr>
                <p:cNvPr id="14" name="Groupe 13"/>
                <p:cNvGrpSpPr/>
                <p:nvPr/>
              </p:nvGrpSpPr>
              <p:grpSpPr>
                <a:xfrm>
                  <a:off x="389390" y="2803651"/>
                  <a:ext cx="4079471" cy="2541944"/>
                  <a:chOff x="613539" y="2892423"/>
                  <a:chExt cx="4079471" cy="2541944"/>
                </a:xfrm>
              </p:grpSpPr>
              <p:pic>
                <p:nvPicPr>
                  <p:cNvPr id="12" name="Image 1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33650" y="3634367"/>
                    <a:ext cx="1800000" cy="1800000"/>
                  </a:xfrm>
                  <a:prstGeom prst="rect">
                    <a:avLst/>
                  </a:prstGeom>
                </p:spPr>
              </p:pic>
              <p:sp>
                <p:nvSpPr>
                  <p:cNvPr id="9" name="Flèche droite 8"/>
                  <p:cNvSpPr/>
                  <p:nvPr/>
                </p:nvSpPr>
                <p:spPr>
                  <a:xfrm>
                    <a:off x="613539" y="2892423"/>
                    <a:ext cx="4079471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>
                          <a:alpha val="25000"/>
                        </a:schemeClr>
                      </a:gs>
                      <a:gs pos="0">
                        <a:schemeClr val="accent2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11" name="Groupe 10"/>
                  <p:cNvGrpSpPr>
                    <a:grpSpLocks noChangeAspect="1"/>
                  </p:cNvGrpSpPr>
                  <p:nvPr/>
                </p:nvGrpSpPr>
                <p:grpSpPr>
                  <a:xfrm>
                    <a:off x="1453650" y="3994367"/>
                    <a:ext cx="1080000" cy="1080000"/>
                    <a:chOff x="1482834" y="4093012"/>
                    <a:chExt cx="1440000" cy="1440000"/>
                  </a:xfrm>
                </p:grpSpPr>
                <p:sp>
                  <p:nvSpPr>
                    <p:cNvPr id="3" name="Ellipse 2"/>
                    <p:cNvSpPr/>
                    <p:nvPr/>
                  </p:nvSpPr>
                  <p:spPr>
                    <a:xfrm>
                      <a:off x="1482834" y="4093012"/>
                      <a:ext cx="1440000" cy="1440000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chemeClr val="bg1">
                            <a:alpha val="25000"/>
                          </a:schemeClr>
                        </a:gs>
                        <a:gs pos="0">
                          <a:schemeClr val="bg1">
                            <a:lumMod val="6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2" name="Image 1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565144" y="4093012"/>
                      <a:ext cx="1275381" cy="14400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3" name="Image 12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3321" t="74512" r="29707" b="14378"/>
                  <a:stretch/>
                </p:blipFill>
                <p:spPr>
                  <a:xfrm>
                    <a:off x="912388" y="4466994"/>
                    <a:ext cx="170470" cy="126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e 9"/>
                <p:cNvGrpSpPr/>
                <p:nvPr/>
              </p:nvGrpSpPr>
              <p:grpSpPr>
                <a:xfrm>
                  <a:off x="4839656" y="2803650"/>
                  <a:ext cx="4868730" cy="1866876"/>
                  <a:chOff x="4050897" y="937221"/>
                  <a:chExt cx="4868730" cy="1866876"/>
                </a:xfrm>
              </p:grpSpPr>
              <p:pic>
                <p:nvPicPr>
                  <p:cNvPr id="5" name="Image 4"/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575" r="14033" b="18611"/>
                  <a:stretch/>
                </p:blipFill>
                <p:spPr>
                  <a:xfrm>
                    <a:off x="7160908" y="1904097"/>
                    <a:ext cx="1297291" cy="90000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sp>
                <p:nvSpPr>
                  <p:cNvPr id="19" name="Flèche droite 18"/>
                  <p:cNvSpPr/>
                  <p:nvPr/>
                </p:nvSpPr>
                <p:spPr>
                  <a:xfrm rot="10800000">
                    <a:off x="4050897" y="937221"/>
                    <a:ext cx="4868730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accent6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3" name="Picture 13" descr="Afficher l'image d'origine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4779" y="1904097"/>
                    <a:ext cx="1208653" cy="90000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" name="Picture 39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45409" y="1904097"/>
                    <a:ext cx="1190099" cy="9000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6" name="ZoneTexte 25"/>
              <p:cNvSpPr txBox="1"/>
              <p:nvPr/>
            </p:nvSpPr>
            <p:spPr>
              <a:xfrm rot="1500000">
                <a:off x="734316" y="5715444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Électron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ZoneTexte 26"/>
              <p:cNvSpPr txBox="1"/>
              <p:nvPr/>
            </p:nvSpPr>
            <p:spPr>
              <a:xfrm rot="1500000">
                <a:off x="2095708" y="5601133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Atome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 rot="1500000">
                <a:off x="3381579" y="5383554"/>
                <a:ext cx="1075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Fullérène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ZoneTexte 32"/>
              <p:cNvSpPr txBox="1"/>
              <p:nvPr/>
            </p:nvSpPr>
            <p:spPr>
              <a:xfrm rot="-1200000">
                <a:off x="5427235" y="3436733"/>
                <a:ext cx="3809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Des oscillateurs de plus en plus petits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 rot="20333977">
                <a:off x="5983326" y="2031787"/>
                <a:ext cx="1588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6"/>
                    </a:solidFill>
                  </a:rPr>
                  <a:t>« Top-down »</a:t>
                </a:r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 rot="20485617">
                <a:off x="1156395" y="3764195"/>
                <a:ext cx="1597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2"/>
                    </a:solidFill>
                  </a:rPr>
                  <a:t>« </a:t>
                </a:r>
                <a:r>
                  <a:rPr lang="fr-FR" b="1" dirty="0" err="1" smtClean="0">
                    <a:solidFill>
                      <a:schemeClr val="accent2"/>
                    </a:solidFill>
                  </a:rPr>
                  <a:t>Bottom</a:t>
                </a:r>
                <a:r>
                  <a:rPr lang="fr-FR" b="1" dirty="0" smtClean="0">
                    <a:solidFill>
                      <a:schemeClr val="accent2"/>
                    </a:solidFill>
                  </a:rPr>
                  <a:t>-up »</a:t>
                </a:r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3958943" y="2651241"/>
                <a:ext cx="5405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6000" b="1" dirty="0" smtClean="0">
                    <a:solidFill>
                      <a:schemeClr val="bg1"/>
                    </a:solidFill>
                  </a:rPr>
                  <a:t>?</a:t>
                </a:r>
                <a:endParaRPr lang="fr-FR" sz="60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ZoneTexte 36"/>
          <p:cNvSpPr txBox="1"/>
          <p:nvPr/>
        </p:nvSpPr>
        <p:spPr>
          <a:xfrm>
            <a:off x="141256" y="964030"/>
            <a:ext cx="42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La </a:t>
            </a:r>
            <a:r>
              <a:rPr lang="fr-FR" b="1" dirty="0" smtClean="0">
                <a:solidFill>
                  <a:schemeClr val="accent2"/>
                </a:solidFill>
              </a:rPr>
              <a:t>mécanique quantique </a:t>
            </a:r>
            <a:r>
              <a:rPr lang="fr-FR" dirty="0" smtClean="0">
                <a:solidFill>
                  <a:schemeClr val="accent2"/>
                </a:solidFill>
              </a:rPr>
              <a:t>décrit le comportement des </a:t>
            </a:r>
            <a:r>
              <a:rPr lang="fr-FR" b="1" dirty="0" smtClean="0">
                <a:solidFill>
                  <a:schemeClr val="accent2"/>
                </a:solidFill>
              </a:rPr>
              <a:t>entités microscopiques.</a:t>
            </a:r>
          </a:p>
          <a:p>
            <a:r>
              <a:rPr lang="fr-FR" dirty="0" smtClean="0">
                <a:solidFill>
                  <a:schemeClr val="accent2"/>
                </a:solidFill>
              </a:rPr>
              <a:t>Elle repose sur un formalisme </a:t>
            </a:r>
            <a:r>
              <a:rPr lang="fr-FR" b="1" dirty="0" smtClean="0">
                <a:solidFill>
                  <a:schemeClr val="accent2"/>
                </a:solidFill>
              </a:rPr>
              <a:t>probabiliste.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4650862" y="4144778"/>
            <a:ext cx="4264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accent6"/>
                </a:solidFill>
              </a:rPr>
              <a:t>La </a:t>
            </a:r>
            <a:r>
              <a:rPr lang="fr-FR" b="1" dirty="0" smtClean="0">
                <a:solidFill>
                  <a:schemeClr val="accent6"/>
                </a:solidFill>
              </a:rPr>
              <a:t>mécanique classique</a:t>
            </a:r>
            <a:r>
              <a:rPr lang="fr-FR" dirty="0" smtClean="0">
                <a:solidFill>
                  <a:schemeClr val="accent6"/>
                </a:solidFill>
              </a:rPr>
              <a:t> s’applique</a:t>
            </a:r>
          </a:p>
          <a:p>
            <a:pPr algn="r"/>
            <a:r>
              <a:rPr lang="fr-FR" dirty="0" smtClean="0">
                <a:solidFill>
                  <a:schemeClr val="accent6"/>
                </a:solidFill>
              </a:rPr>
              <a:t>aux </a:t>
            </a:r>
            <a:r>
              <a:rPr lang="fr-FR" b="1" dirty="0" smtClean="0">
                <a:solidFill>
                  <a:schemeClr val="accent6"/>
                </a:solidFill>
              </a:rPr>
              <a:t>objets macroscopiques.</a:t>
            </a:r>
          </a:p>
          <a:p>
            <a:pPr algn="r"/>
            <a:r>
              <a:rPr lang="fr-FR" dirty="0" smtClean="0">
                <a:solidFill>
                  <a:schemeClr val="accent6"/>
                </a:solidFill>
              </a:rPr>
              <a:t>Elle repose sur un formalisme </a:t>
            </a:r>
            <a:r>
              <a:rPr lang="fr-FR" b="1" dirty="0" smtClean="0">
                <a:solidFill>
                  <a:schemeClr val="accent6"/>
                </a:solidFill>
              </a:rPr>
              <a:t>déterministe.</a:t>
            </a:r>
            <a:endParaRPr lang="fr-FR" dirty="0" smtClean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ZoneTexte 29"/>
              <p:cNvSpPr txBox="1"/>
              <p:nvPr/>
            </p:nvSpPr>
            <p:spPr>
              <a:xfrm>
                <a:off x="156076" y="6198914"/>
                <a:ext cx="868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La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masse de </a:t>
                </a:r>
                <a:r>
                  <a:rPr lang="fr-FR" b="1" dirty="0">
                    <a:solidFill>
                      <a:schemeClr val="accent1"/>
                    </a:solidFill>
                  </a:rPr>
                  <a:t>Planck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=22 </m:t>
                    </m:r>
                    <m: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 marque la « 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limite » entre classique et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quantique.</a:t>
                </a:r>
                <a:endParaRPr lang="fr-FR" b="1" dirty="0" smtClean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6" y="6198914"/>
                <a:ext cx="8686800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632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17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5427898" y="3483845"/>
            <a:ext cx="3754048" cy="2764782"/>
            <a:chOff x="224301" y="560158"/>
            <a:chExt cx="3754048" cy="2764782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01" y="599964"/>
              <a:ext cx="3497142" cy="2519999"/>
            </a:xfrm>
            <a:prstGeom prst="rect">
              <a:avLst/>
            </a:prstGeom>
          </p:spPr>
        </p:pic>
        <p:sp>
          <p:nvSpPr>
            <p:cNvPr id="42" name="ZoneTexte 41"/>
            <p:cNvSpPr txBox="1"/>
            <p:nvPr/>
          </p:nvSpPr>
          <p:spPr>
            <a:xfrm>
              <a:off x="1980855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/>
                <p:cNvSpPr txBox="1"/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/>
                <p:cNvSpPr txBox="1"/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6" name="ZoneTexte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98" y="3534993"/>
            <a:ext cx="3497142" cy="2519999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81" y="3515845"/>
            <a:ext cx="3497142" cy="2520000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48646" y="3483845"/>
            <a:ext cx="3754048" cy="2764782"/>
            <a:chOff x="5230482" y="560158"/>
            <a:chExt cx="3754048" cy="2764782"/>
          </a:xfrm>
        </p:grpSpPr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599964"/>
              <a:ext cx="3497142" cy="2520000"/>
            </a:xfrm>
            <a:prstGeom prst="rect">
              <a:avLst/>
            </a:prstGeom>
          </p:spPr>
        </p:pic>
        <p:sp>
          <p:nvSpPr>
            <p:cNvPr id="49" name="ZoneTexte 48"/>
            <p:cNvSpPr txBox="1"/>
            <p:nvPr/>
          </p:nvSpPr>
          <p:spPr>
            <a:xfrm>
              <a:off x="6987036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/>
                <p:cNvSpPr txBox="1"/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0" name="ZoneTexte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602566"/>
              <a:ext cx="3497142" cy="2520000"/>
            </a:xfrm>
            <a:prstGeom prst="rect">
              <a:avLst/>
            </a:prstGeom>
          </p:spPr>
        </p:pic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3651"/>
            <a:ext cx="3497142" cy="2520000"/>
          </a:xfrm>
          <a:prstGeom prst="rect">
            <a:avLst/>
          </a:prstGeom>
        </p:spPr>
      </p:pic>
      <p:pic>
        <p:nvPicPr>
          <p:cNvPr id="58" name="Image 5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6253"/>
            <a:ext cx="3497142" cy="2519999"/>
          </a:xfrm>
          <a:prstGeom prst="rect">
            <a:avLst/>
          </a:prstGeom>
        </p:spPr>
      </p:pic>
      <p:sp>
        <p:nvSpPr>
          <p:cNvPr id="17" name="Ellipse 16"/>
          <p:cNvSpPr/>
          <p:nvPr/>
        </p:nvSpPr>
        <p:spPr>
          <a:xfrm>
            <a:off x="3369600" y="987609"/>
            <a:ext cx="2520000" cy="2520000"/>
          </a:xfrm>
          <a:prstGeom prst="ellipse">
            <a:avLst/>
          </a:prstGeom>
          <a:gradFill>
            <a:gsLst>
              <a:gs pos="0">
                <a:srgbClr val="FF0000">
                  <a:alpha val="50000"/>
                </a:srgb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/>
          <p:cNvSpPr/>
          <p:nvPr/>
        </p:nvSpPr>
        <p:spPr>
          <a:xfrm>
            <a:off x="3370756" y="1067783"/>
            <a:ext cx="2520000" cy="2520000"/>
          </a:xfrm>
          <a:prstGeom prst="ellipse">
            <a:avLst/>
          </a:prstGeom>
          <a:gradFill>
            <a:gsLst>
              <a:gs pos="0">
                <a:schemeClr val="accent1"/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>
                <a:solidFill>
                  <a:schemeClr val="accent1"/>
                </a:solidFill>
              </a:rPr>
              <a:t>M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ouvement brownien – Etat quantique fondamental d’un oscillateur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eur droit avec flèche 44"/>
          <p:cNvCxnSpPr/>
          <p:nvPr/>
        </p:nvCxnSpPr>
        <p:spPr>
          <a:xfrm>
            <a:off x="1004859" y="4773460"/>
            <a:ext cx="0" cy="360000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3933978" y="5316622"/>
                <a:ext cx="1287404" cy="663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sub>
                      </m:sSub>
                      <m:r>
                        <a:rPr lang="fr-FR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fr-FR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b="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978" y="5316622"/>
                <a:ext cx="1287404" cy="66358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e 2"/>
          <p:cNvGrpSpPr/>
          <p:nvPr/>
        </p:nvGrpSpPr>
        <p:grpSpPr>
          <a:xfrm>
            <a:off x="3911097" y="1162059"/>
            <a:ext cx="1433759" cy="2320784"/>
            <a:chOff x="3911097" y="1162059"/>
            <a:chExt cx="1433759" cy="2320784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04"/>
            <a:stretch/>
          </p:blipFill>
          <p:spPr>
            <a:xfrm>
              <a:off x="3911097" y="1162059"/>
              <a:ext cx="1433759" cy="2320784"/>
            </a:xfrm>
            <a:prstGeom prst="rect">
              <a:avLst/>
            </a:prstGeom>
          </p:spPr>
        </p:pic>
        <p:grpSp>
          <p:nvGrpSpPr>
            <p:cNvPr id="70" name="Groupe 69"/>
            <p:cNvGrpSpPr/>
            <p:nvPr/>
          </p:nvGrpSpPr>
          <p:grpSpPr>
            <a:xfrm>
              <a:off x="4060763" y="1456268"/>
              <a:ext cx="968894" cy="1613064"/>
              <a:chOff x="4060763" y="1099652"/>
              <a:chExt cx="968894" cy="1613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ZoneTexte 59"/>
                  <p:cNvSpPr txBox="1"/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ZoneTexte 60"/>
                  <p:cNvSpPr txBox="1"/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fr-FR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ZoneTexte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18000" r="-18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4" name="ZoneTexte 63"/>
          <p:cNvSpPr txBox="1"/>
          <p:nvPr/>
        </p:nvSpPr>
        <p:spPr>
          <a:xfrm>
            <a:off x="234280" y="68007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 </a:t>
            </a:r>
            <a:r>
              <a:rPr lang="fr-FR" b="1" dirty="0" smtClean="0">
                <a:solidFill>
                  <a:schemeClr val="accent1"/>
                </a:solidFill>
              </a:rPr>
              <a:t>mouvement brownien </a:t>
            </a:r>
            <a:r>
              <a:rPr lang="fr-FR" dirty="0" smtClean="0">
                <a:solidFill>
                  <a:schemeClr val="accent1"/>
                </a:solidFill>
              </a:rPr>
              <a:t>de l’oscillateur est causé par l’agitation thermique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232542" y="1681199"/>
            <a:ext cx="327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Quantique</a:t>
            </a:r>
            <a:endParaRPr lang="fr-FR" dirty="0" smtClean="0">
              <a:solidFill>
                <a:schemeClr val="accent2"/>
              </a:solidFill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228600" y="2374501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Fluctuations de point zéro</a:t>
            </a:r>
          </a:p>
          <a:p>
            <a:pPr algn="ctr"/>
            <a:r>
              <a:rPr lang="fr-FR" dirty="0" smtClean="0">
                <a:solidFill>
                  <a:schemeClr val="accent2"/>
                </a:solidFill>
              </a:rPr>
              <a:t>à basse température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5435881" y="2362337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Immobile</a:t>
            </a:r>
          </a:p>
          <a:p>
            <a:pPr algn="ctr"/>
            <a:r>
              <a:rPr lang="fr-FR" dirty="0" smtClean="0">
                <a:solidFill>
                  <a:schemeClr val="accent6"/>
                </a:solidFill>
              </a:rPr>
              <a:t>à basse température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5389904" y="1681199"/>
            <a:ext cx="352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Classique</a:t>
            </a:r>
            <a:endParaRPr lang="fr-FR" dirty="0" smtClean="0">
              <a:solidFill>
                <a:schemeClr val="accent6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156076" y="6299498"/>
            <a:ext cx="8686800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Refroidir un oscillateur mécanique dans son état quantique fondamental </a:t>
            </a:r>
          </a:p>
        </p:txBody>
      </p:sp>
      <p:sp>
        <p:nvSpPr>
          <p:cNvPr id="5" name="Rectangle 4"/>
          <p:cNvSpPr/>
          <p:nvPr/>
        </p:nvSpPr>
        <p:spPr>
          <a:xfrm>
            <a:off x="4535786" y="2716966"/>
            <a:ext cx="362139" cy="43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≫ℏ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/>
              <p:cNvSpPr/>
              <p:nvPr/>
            </p:nvSpPr>
            <p:spPr>
              <a:xfrm>
                <a:off x="3865851" y="4607273"/>
                <a:ext cx="15691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851" y="4607273"/>
                <a:ext cx="1569148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cteur droit avec flèche 46"/>
          <p:cNvCxnSpPr>
            <a:stCxn id="37" idx="2"/>
            <a:endCxn id="38" idx="0"/>
          </p:cNvCxnSpPr>
          <p:nvPr/>
        </p:nvCxnSpPr>
        <p:spPr>
          <a:xfrm>
            <a:off x="4583741" y="3961718"/>
            <a:ext cx="66684" cy="645555"/>
          </a:xfrm>
          <a:prstGeom prst="straightConnector1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45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71" grpId="0" animBg="1"/>
      <p:bldP spid="44" grpId="0"/>
      <p:bldP spid="59" grpId="0"/>
      <p:bldP spid="64" grpId="0"/>
      <p:bldP spid="65" grpId="0"/>
      <p:bldP spid="67" grpId="0"/>
      <p:bldP spid="68" grpId="0"/>
      <p:bldP spid="35" grpId="0" animBg="1"/>
      <p:bldP spid="5" grpId="0" animBg="1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Le micro-pilier en quartz en quelques chiffres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5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3935"/>
            <a:ext cx="4062743" cy="3588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3796530" y="5612642"/>
            <a:ext cx="1550937" cy="914400"/>
            <a:chOff x="6700518" y="5036533"/>
            <a:chExt cx="1550937" cy="914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6700518" y="5298552"/>
                  <a:ext cx="1550937" cy="3903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sub>
                        </m:sSub>
                        <m: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=200 µ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0518" y="5298552"/>
                  <a:ext cx="1550937" cy="39036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Ellipse 4"/>
            <p:cNvSpPr/>
            <p:nvPr/>
          </p:nvSpPr>
          <p:spPr>
            <a:xfrm>
              <a:off x="6700518" y="5036533"/>
              <a:ext cx="1550937" cy="91440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956938"/>
                  </p:ext>
                </p:extLst>
              </p:nvPr>
            </p:nvGraphicFramePr>
            <p:xfrm>
              <a:off x="228599" y="4580132"/>
              <a:ext cx="86868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/>
                    <a:gridCol w="2895600"/>
                    <a:gridCol w="28956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Masse</a:t>
                          </a:r>
                          <a:r>
                            <a:rPr lang="fr-FR" baseline="0" dirty="0" smtClean="0"/>
                            <a:t> effective</a:t>
                          </a:r>
                          <a:endParaRPr lang="fr-FR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Fréquence mécanique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Facteur de qualité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eff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=33,5 </m:t>
                                </m:r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µ</m:t>
                                </m:r>
                                <m:r>
                                  <m:rPr>
                                    <m:sty m:val="p"/>
                                  </m:rP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oMath>
                            </m:oMathPara>
                          </a14:m>
                          <a:endParaRPr lang="fr-FR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sub>
                                </m:sSub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3,6 </m:t>
                                </m:r>
                                <m:r>
                                  <m:rPr>
                                    <m:sty m:val="p"/>
                                  </m:rP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MHz</m:t>
                                </m:r>
                              </m:oMath>
                            </m:oMathPara>
                          </a14:m>
                          <a:endParaRPr lang="fr-FR" dirty="0" smtClean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fr-FR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956938"/>
                  </p:ext>
                </p:extLst>
              </p:nvPr>
            </p:nvGraphicFramePr>
            <p:xfrm>
              <a:off x="228599" y="4580132"/>
              <a:ext cx="86868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/>
                    <a:gridCol w="2895600"/>
                    <a:gridCol w="28956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Masse</a:t>
                          </a:r>
                          <a:r>
                            <a:rPr lang="fr-FR" baseline="0" dirty="0" smtClean="0"/>
                            <a:t> effective</a:t>
                          </a:r>
                          <a:endParaRPr lang="fr-FR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Fréquence mécanique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Facteur de qualité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11" t="-109836" r="-201053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0000" t="-109836" r="-100630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0421" t="-109836" r="-842" b="-819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725" y="633935"/>
            <a:ext cx="3917674" cy="359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7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99" y="2391985"/>
            <a:ext cx="3499201" cy="26244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06942" y="2565235"/>
            <a:ext cx="70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rgbClr val="FF0000"/>
                </a:solidFill>
                <a:latin typeface="Calibri"/>
              </a:rPr>
              <a:t>300 K</a:t>
            </a:r>
            <a:endParaRPr lang="fr-FR" i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69047" y="2561216"/>
            <a:ext cx="778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chemeClr val="accent1"/>
                </a:solidFill>
                <a:latin typeface="Calibri"/>
              </a:rPr>
              <a:t>30 </a:t>
            </a:r>
            <a:r>
              <a:rPr lang="fr-FR" dirty="0" err="1" smtClean="0">
                <a:solidFill>
                  <a:schemeClr val="accent1"/>
                </a:solidFill>
                <a:latin typeface="Calibri"/>
              </a:rPr>
              <a:t>mK</a:t>
            </a:r>
            <a:endParaRPr lang="fr-FR" i="1" dirty="0">
              <a:solidFill>
                <a:schemeClr val="accent1"/>
              </a:solidFill>
              <a:latin typeface="Calibri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30" y="1682132"/>
            <a:ext cx="1355644" cy="15705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Mouvement brownien et thermométrie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6</a:t>
            </a:r>
          </a:p>
        </p:txBody>
      </p:sp>
      <p:grpSp>
        <p:nvGrpSpPr>
          <p:cNvPr id="14" name="Groupe 13"/>
          <p:cNvGrpSpPr/>
          <p:nvPr/>
        </p:nvGrpSpPr>
        <p:grpSpPr>
          <a:xfrm>
            <a:off x="2208501" y="2607211"/>
            <a:ext cx="1212251" cy="1634533"/>
            <a:chOff x="7369521" y="1053426"/>
            <a:chExt cx="1212251" cy="1634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fr-FR" b="1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𝐞𝐟𝐟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Ellipse 1"/>
            <p:cNvSpPr/>
            <p:nvPr/>
          </p:nvSpPr>
          <p:spPr>
            <a:xfrm>
              <a:off x="7495128" y="1053426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>
              <a:stCxn id="2" idx="3"/>
            </p:cNvCxnSpPr>
            <p:nvPr/>
          </p:nvCxnSpPr>
          <p:spPr>
            <a:xfrm flipH="1">
              <a:off x="7369521" y="1818460"/>
              <a:ext cx="284742" cy="8694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234280" y="680077"/>
                <a:ext cx="8686800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La mesure de l’aire sous le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spectre des fluctuations de position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dues au mouvement brownien donne accès au rapport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fr-FR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sub>
                    </m:sSub>
                  </m:oMath>
                </a14:m>
                <a:endParaRPr lang="fr-FR" b="1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0" y="680077"/>
                <a:ext cx="8686800" cy="668581"/>
              </a:xfrm>
              <a:prstGeom prst="rect">
                <a:avLst/>
              </a:prstGeom>
              <a:blipFill rotWithShape="0">
                <a:blip r:embed="rId8"/>
                <a:stretch>
                  <a:fillRect l="-561" t="-5505" b="-110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avec flèche 16"/>
          <p:cNvCxnSpPr>
            <a:stCxn id="13" idx="1"/>
            <a:endCxn id="5" idx="3"/>
          </p:cNvCxnSpPr>
          <p:nvPr/>
        </p:nvCxnSpPr>
        <p:spPr>
          <a:xfrm flipH="1" flipV="1">
            <a:off x="3727710" y="3704152"/>
            <a:ext cx="1688489" cy="33"/>
          </a:xfrm>
          <a:prstGeom prst="straightConnector1">
            <a:avLst/>
          </a:prstGeom>
          <a:ln w="76200">
            <a:gradFill flip="none" rotWithShape="1"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10800000" scaled="1"/>
              <a:tileRect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e 38"/>
          <p:cNvGrpSpPr/>
          <p:nvPr/>
        </p:nvGrpSpPr>
        <p:grpSpPr>
          <a:xfrm>
            <a:off x="6618677" y="2685320"/>
            <a:ext cx="1086644" cy="1729392"/>
            <a:chOff x="6525277" y="984701"/>
            <a:chExt cx="1086644" cy="17293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6578945" y="1095318"/>
                  <a:ext cx="979307" cy="6750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b="0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eff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8945" y="1095318"/>
                  <a:ext cx="979307" cy="67505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Ellipse 40"/>
            <p:cNvSpPr/>
            <p:nvPr/>
          </p:nvSpPr>
          <p:spPr>
            <a:xfrm>
              <a:off x="6525277" y="984701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2" name="Connecteur droit avec flèche 41"/>
            <p:cNvCxnSpPr>
              <a:stCxn id="41" idx="4"/>
            </p:cNvCxnSpPr>
            <p:nvPr/>
          </p:nvCxnSpPr>
          <p:spPr>
            <a:xfrm>
              <a:off x="7068599" y="1880994"/>
              <a:ext cx="334177" cy="8330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ZoneTexte 45"/>
              <p:cNvSpPr txBox="1"/>
              <p:nvPr/>
            </p:nvSpPr>
            <p:spPr>
              <a:xfrm>
                <a:off x="228600" y="5156346"/>
                <a:ext cx="8686800" cy="1464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Dans l’état quantique fondamental, les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fluctuations de point zéro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sont de l’ordre de </a:t>
                </a:r>
              </a:p>
              <a:p>
                <a:endParaRPr lang="fr-FR" b="1" i="1" dirty="0" smtClean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FR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𝐙𝐏𝐅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num>
                            <m:den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𝟏𝟖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fr-FR" b="1" dirty="0" smtClean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6" name="ZoneTexte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156346"/>
                <a:ext cx="8686800" cy="1464696"/>
              </a:xfrm>
              <a:prstGeom prst="rect">
                <a:avLst/>
              </a:prstGeom>
              <a:blipFill rotWithShape="0">
                <a:blip r:embed="rId10"/>
                <a:stretch>
                  <a:fillRect l="-632" t="-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70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4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1" y="1842506"/>
            <a:ext cx="4501310" cy="231504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0" y="1842506"/>
            <a:ext cx="4501310" cy="2315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123169" y="2428003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69" y="2428003"/>
                <a:ext cx="1415900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Mesures interférométriques de petits déplacements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6"/>
                    </a:solidFill>
                  </a:rPr>
                  <a:t>Déplacement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791" t="-4717" r="-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2"/>
                    </a:solidFill>
                  </a:rPr>
                  <a:t>Déphasage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2885" t="-5660" r="-2885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/>
          <p:cNvSpPr txBox="1"/>
          <p:nvPr/>
        </p:nvSpPr>
        <p:spPr>
          <a:xfrm>
            <a:off x="7486650" y="633936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Variation d’intensité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1" name="Connecteur droit avec flèche 20"/>
          <p:cNvCxnSpPr>
            <a:stCxn id="18" idx="3"/>
            <a:endCxn id="19" idx="1"/>
          </p:cNvCxnSpPr>
          <p:nvPr/>
        </p:nvCxnSpPr>
        <p:spPr>
          <a:xfrm>
            <a:off x="1771649" y="951311"/>
            <a:ext cx="2166938" cy="5790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2"/>
                </a:gs>
                <a:gs pos="0">
                  <a:schemeClr val="accent6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9" idx="3"/>
            <a:endCxn id="20" idx="1"/>
          </p:cNvCxnSpPr>
          <p:nvPr/>
        </p:nvCxnSpPr>
        <p:spPr>
          <a:xfrm>
            <a:off x="5205412" y="957101"/>
            <a:ext cx="2281238" cy="1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083593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Réflexion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574506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Interférence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1961788" y="3397585"/>
                <a:ext cx="338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88" y="3397585"/>
                <a:ext cx="33836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3636" t="-2174" r="-25455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1236052" y="1504466"/>
            <a:ext cx="115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Référence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87443" y="2332195"/>
            <a:ext cx="75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Laser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961790" y="3789035"/>
            <a:ext cx="136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Photodiode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78664" y="4445093"/>
            <a:ext cx="2533382" cy="2257887"/>
            <a:chOff x="278647" y="4432098"/>
            <a:chExt cx="2533382" cy="225788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647" y="4705733"/>
              <a:ext cx="2533382" cy="1984252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/>
          </p:nvSpPr>
          <p:spPr>
            <a:xfrm>
              <a:off x="928687" y="443209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3012244" y="4452657"/>
            <a:ext cx="2988689" cy="2276140"/>
            <a:chOff x="3099841" y="4466138"/>
            <a:chExt cx="2988689" cy="2276140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841" y="4645527"/>
              <a:ext cx="2988689" cy="2096751"/>
            </a:xfrm>
            <a:prstGeom prst="rect">
              <a:avLst/>
            </a:prstGeom>
          </p:spPr>
        </p:pic>
        <p:sp>
          <p:nvSpPr>
            <p:cNvPr id="27" name="ZoneTexte 26"/>
            <p:cNvSpPr txBox="1"/>
            <p:nvPr/>
          </p:nvSpPr>
          <p:spPr>
            <a:xfrm>
              <a:off x="3728578" y="446613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6425706" y="4445093"/>
            <a:ext cx="2837448" cy="2264645"/>
            <a:chOff x="6331970" y="4445914"/>
            <a:chExt cx="2837448" cy="2264645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1970" y="4726307"/>
              <a:ext cx="2533382" cy="1984252"/>
            </a:xfrm>
            <a:prstGeom prst="rect">
              <a:avLst/>
            </a:prstGeom>
          </p:spPr>
        </p:pic>
        <p:sp>
          <p:nvSpPr>
            <p:cNvPr id="28" name="ZoneTexte 27"/>
            <p:cNvSpPr txBox="1"/>
            <p:nvPr/>
          </p:nvSpPr>
          <p:spPr>
            <a:xfrm>
              <a:off x="6362064" y="4445914"/>
              <a:ext cx="28073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 + 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ZoneTexte 30"/>
          <p:cNvSpPr txBox="1"/>
          <p:nvPr/>
        </p:nvSpPr>
        <p:spPr>
          <a:xfrm>
            <a:off x="4788752" y="1904413"/>
            <a:ext cx="417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Déphasage proportionnel au déplacement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4830269" y="3114429"/>
                <a:ext cx="41338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Variation d’intensité proportionnelle au déphasage</a:t>
                </a:r>
                <a:endParaRPr lang="fr-FR" dirty="0" smtClean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269" y="3114429"/>
                <a:ext cx="4133852" cy="923330"/>
              </a:xfrm>
              <a:prstGeom prst="rect">
                <a:avLst/>
              </a:prstGeom>
              <a:blipFill rotWithShape="0">
                <a:blip r:embed="rId13"/>
                <a:stretch>
                  <a:fillRect l="-1180" t="-3974" b="-4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123169" y="2428424"/>
                <a:ext cx="1386149" cy="611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69" y="2428424"/>
                <a:ext cx="1386149" cy="61177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9810498" y="2889649"/>
                <a:ext cx="4133852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𝛿𝜑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498" y="2889649"/>
                <a:ext cx="4133852" cy="71468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Plus 12"/>
          <p:cNvSpPr/>
          <p:nvPr/>
        </p:nvSpPr>
        <p:spPr>
          <a:xfrm>
            <a:off x="2521652" y="5235209"/>
            <a:ext cx="540000" cy="540000"/>
          </a:xfrm>
          <a:prstGeom prst="mathPlus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gal 13"/>
          <p:cNvSpPr/>
          <p:nvPr/>
        </p:nvSpPr>
        <p:spPr>
          <a:xfrm>
            <a:off x="5920792" y="5279597"/>
            <a:ext cx="535008" cy="432000"/>
          </a:xfrm>
          <a:prstGeom prst="mathEqual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86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1" grpId="0"/>
      <p:bldP spid="32" grpId="0"/>
      <p:bldP spid="12" grpId="0"/>
      <p:bldP spid="12" grpId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La cavité optomécanique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8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34279" y="833037"/>
            <a:ext cx="6258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accent1"/>
                </a:solidFill>
              </a:rPr>
              <a:t>La faible taille des oscillateurs nécessite</a:t>
            </a:r>
          </a:p>
          <a:p>
            <a:pPr algn="r"/>
            <a:r>
              <a:rPr lang="fr-FR" dirty="0" smtClean="0">
                <a:solidFill>
                  <a:schemeClr val="accent1"/>
                </a:solidFill>
              </a:rPr>
              <a:t>un miroir de faible rayon de courbure 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531" y="842802"/>
            <a:ext cx="2300563" cy="1728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24339" r="15280" b="17249"/>
          <a:stretch/>
        </p:blipFill>
        <p:spPr>
          <a:xfrm>
            <a:off x="2677641" y="3589490"/>
            <a:ext cx="2599298" cy="2535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9" r="36106" b="15000"/>
          <a:stretch/>
        </p:blipFill>
        <p:spPr>
          <a:xfrm>
            <a:off x="223287" y="3584339"/>
            <a:ext cx="22180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20" y="3584339"/>
            <a:ext cx="33868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228599" y="1432555"/>
            <a:ext cx="6581062" cy="1526584"/>
            <a:chOff x="228599" y="1432555"/>
            <a:chExt cx="6581062" cy="1526584"/>
          </a:xfrm>
        </p:grpSpPr>
        <p:grpSp>
          <p:nvGrpSpPr>
            <p:cNvPr id="2" name="Groupe 1"/>
            <p:cNvGrpSpPr/>
            <p:nvPr/>
          </p:nvGrpSpPr>
          <p:grpSpPr>
            <a:xfrm>
              <a:off x="228599" y="1432555"/>
              <a:ext cx="6264064" cy="1526584"/>
              <a:chOff x="228600" y="1178659"/>
              <a:chExt cx="6264064" cy="1526584"/>
            </a:xfrm>
          </p:grpSpPr>
          <p:pic>
            <p:nvPicPr>
              <p:cNvPr id="9" name="Picture 31" descr="photoablation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7742" y="1272286"/>
                <a:ext cx="3420109" cy="1045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ZoneTexte 9"/>
              <p:cNvSpPr txBox="1"/>
              <p:nvPr/>
            </p:nvSpPr>
            <p:spPr>
              <a:xfrm>
                <a:off x="228600" y="1178659"/>
                <a:ext cx="11874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rgbClr val="FF0000"/>
                    </a:solidFill>
                  </a:rPr>
                  <a:t>Laser CO</a:t>
                </a:r>
                <a:r>
                  <a:rPr lang="fr-FR" baseline="-25000" dirty="0" smtClean="0">
                    <a:solidFill>
                      <a:srgbClr val="FF0000"/>
                    </a:solidFill>
                  </a:rPr>
                  <a:t>2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pulsé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01482" y="1892060"/>
                <a:ext cx="846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Silice</a:t>
                </a:r>
                <a:endParaRPr lang="fr-FR" dirty="0"/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836065" y="2335911"/>
                <a:ext cx="1177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Tirs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2048597" y="2319871"/>
                <a:ext cx="24218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Sublimation &amp; Fusion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1590" y="1395878"/>
                <a:ext cx="1881074" cy="921813"/>
              </a:xfrm>
              <a:prstGeom prst="rect">
                <a:avLst/>
              </a:prstGeom>
            </p:spPr>
          </p:pic>
        </p:grpSp>
        <p:sp>
          <p:nvSpPr>
            <p:cNvPr id="20" name="ZoneTexte 19"/>
            <p:cNvSpPr txBox="1"/>
            <p:nvPr/>
          </p:nvSpPr>
          <p:spPr>
            <a:xfrm>
              <a:off x="4387850" y="2578943"/>
              <a:ext cx="2421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Miroir de Bragg</a:t>
              </a:r>
              <a:endParaRPr lang="fr-FR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6560270" y="6271672"/>
                <a:ext cx="2285049" cy="297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30 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mK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≈200 </m:t>
                      </m:r>
                      <m: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µ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270" y="6271672"/>
                <a:ext cx="2285049" cy="297710"/>
              </a:xfrm>
              <a:prstGeom prst="rect">
                <a:avLst/>
              </a:prstGeom>
              <a:blipFill rotWithShape="0">
                <a:blip r:embed="rId9"/>
                <a:stretch>
                  <a:fillRect l="-1867" r="-2400" b="-244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44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6"/>
                </a:solidFill>
              </a:rPr>
              <a:t>La pression de radiation sans la notion de photon</a:t>
            </a:r>
            <a:endParaRPr lang="fr-FR" altLang="fr-FR" sz="2000" b="1" dirty="0">
              <a:solidFill>
                <a:schemeClr val="accent6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28600" y="892175"/>
            <a:ext cx="8686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Contexte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En deuxième année, en classe de </a:t>
            </a:r>
            <a:r>
              <a:rPr lang="fr-FR" dirty="0" smtClean="0">
                <a:solidFill>
                  <a:schemeClr val="accent1"/>
                </a:solidFill>
              </a:rPr>
              <a:t>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b="1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>
                <a:solidFill>
                  <a:schemeClr val="accent2"/>
                </a:solidFill>
              </a:rPr>
              <a:t>Pré-requis</a:t>
            </a:r>
            <a:r>
              <a:rPr lang="fr-FR" b="1" dirty="0" smtClean="0">
                <a:solidFill>
                  <a:schemeClr val="accent2"/>
                </a:solidFill>
              </a:rPr>
              <a:t>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Équations de Maxwell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Vecteur de </a:t>
            </a:r>
            <a:r>
              <a:rPr lang="fr-FR" dirty="0" err="1" smtClean="0">
                <a:solidFill>
                  <a:schemeClr val="accent1"/>
                </a:solidFill>
              </a:rPr>
              <a:t>Poynting</a:t>
            </a:r>
            <a:endParaRPr lang="fr-FR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Effet de peau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Objectif :</a:t>
            </a:r>
            <a:endParaRPr lang="fr-FR" b="1" dirty="0" smtClean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Décrire la pressio</a:t>
            </a:r>
            <a:r>
              <a:rPr lang="fr-FR" b="1" dirty="0" smtClean="0">
                <a:solidFill>
                  <a:schemeClr val="accent1"/>
                </a:solidFill>
              </a:rPr>
              <a:t>n de radiation à partir d’une approche ondulatoire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chemeClr val="accent6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9</a:t>
            </a:r>
            <a:endParaRPr lang="fr-FR" sz="1600" dirty="0" smtClean="0"/>
          </a:p>
        </p:txBody>
      </p:sp>
    </p:spTree>
    <p:extLst>
      <p:ext uri="{BB962C8B-B14F-4D97-AF65-F5344CB8AC3E}">
        <p14:creationId xmlns:p14="http://schemas.microsoft.com/office/powerpoint/2010/main" val="358630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60745</TotalTime>
  <Words>1246</Words>
  <Application>Microsoft Office PowerPoint</Application>
  <PresentationFormat>Affichage à l'écran (4:3)</PresentationFormat>
  <Paragraphs>382</Paragraphs>
  <Slides>27</Slides>
  <Notes>27</Notes>
  <HiddenSlides>1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Thème Office</vt:lpstr>
      <vt:lpstr>Mise en perspective didactique d’un dossier de recherche</vt:lpstr>
      <vt:lpstr>Parcours universitaire</vt:lpstr>
      <vt:lpstr>Tester la mécanique quantique</vt:lpstr>
      <vt:lpstr>Mouvement brownien – Etat quantique fondamental d’un oscillateur mécanique</vt:lpstr>
      <vt:lpstr>Le micro-pilier en quartz en quelques chiffres</vt:lpstr>
      <vt:lpstr>Mouvement brownien et thermométrie</vt:lpstr>
      <vt:lpstr>Mesures interférométriques de petits déplacements</vt:lpstr>
      <vt:lpstr>La cavité optomécanique</vt:lpstr>
      <vt:lpstr>La pression de radiation sans la notion de photon</vt:lpstr>
      <vt:lpstr>La pression de radiation sans la notion de photon</vt:lpstr>
      <vt:lpstr>La pression de radiation sans la notion de photon</vt:lpstr>
      <vt:lpstr>La pression de radiation sans la notion de photon</vt:lpstr>
      <vt:lpstr>La pression de radiation sans la notion de photon</vt:lpstr>
      <vt:lpstr>Présentation PowerPoint</vt:lpstr>
      <vt:lpstr>Refroidissement par rétroaction</vt:lpstr>
      <vt:lpstr>Résultats</vt:lpstr>
      <vt:lpstr>Vers une amélioration de la sensibilité des mesures de déplacement</vt:lpstr>
      <vt:lpstr>Présentation PowerPoint</vt:lpstr>
      <vt:lpstr>Valorisation – Oscillateurs et micro-pilier </vt:lpstr>
      <vt:lpstr>Valorisation – Cours et TD</vt:lpstr>
      <vt:lpstr>Valorisation – TP : caractérisation mécanique</vt:lpstr>
      <vt:lpstr>Valorisation – TP : « fonction de transfert »</vt:lpstr>
      <vt:lpstr>Présentation PowerPoint</vt:lpstr>
      <vt:lpstr>Valorisation – TP : étude spectrale</vt:lpstr>
      <vt:lpstr>Valorisation – Évaluation : Micro-capteurs et oscillateurs </vt:lpstr>
      <vt:lpstr>Présentation PowerPoint</vt:lpstr>
      <vt:lpstr>Backup slides – Templates</vt:lpstr>
    </vt:vector>
  </TitlesOfParts>
  <Company>LKB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remi</dc:creator>
  <cp:lastModifiedBy>remi</cp:lastModifiedBy>
  <cp:revision>1009</cp:revision>
  <cp:lastPrinted>2019-07-12T11:29:22Z</cp:lastPrinted>
  <dcterms:created xsi:type="dcterms:W3CDTF">2016-01-19T10:18:58Z</dcterms:created>
  <dcterms:modified xsi:type="dcterms:W3CDTF">2020-06-03T09:24:35Z</dcterms:modified>
</cp:coreProperties>
</file>